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x="18288000" cy="10287000"/>
  <p:notesSz cx="6858000" cy="9144000"/>
  <p:embeddedFontLst>
    <p:embeddedFont>
      <p:font typeface="Lato" panose="020F0502020204030203" pitchFamily="34" charset="0"/>
      <p:regular r:id="rId13"/>
      <p:bold r:id="rId14"/>
      <p:italic r:id="rId15"/>
      <p:boldItalic r:id="rId16"/>
    </p:embeddedFont>
    <p:embeddedFont>
      <p:font typeface="Lato Bold" panose="020F0502020204030203" pitchFamily="34" charset="0"/>
      <p:regular r:id="rId17"/>
      <p:bold r:id="rId18"/>
    </p:embeddedFont>
    <p:embeddedFont>
      <p:font typeface="Oswald Medium" panose="00000600000000000000" pitchFamily="2" charset="0"/>
      <p:regular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580D548-B500-0127-5F4F-809DDFC7EACA}" v="177" dt="2026-06-25T08:39:17.32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5.fntdata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font" Target="fonts/font4.fntdata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font" Target="fonts/font7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2.fntdata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nja Quagraine" userId="S::ronja.quagraine@pelastakaalapset.fi::8a1c0092-3ab4-4ef1-9208-cfe7a4efe391" providerId="AD" clId="Web-{6580D548-B500-0127-5F4F-809DDFC7EACA}"/>
    <pc:docChg chg="modSld">
      <pc:chgData name="Ronja Quagraine" userId="S::ronja.quagraine@pelastakaalapset.fi::8a1c0092-3ab4-4ef1-9208-cfe7a4efe391" providerId="AD" clId="Web-{6580D548-B500-0127-5F4F-809DDFC7EACA}" dt="2026-06-25T08:39:17.325" v="116" actId="1076"/>
      <pc:docMkLst>
        <pc:docMk/>
      </pc:docMkLst>
      <pc:sldChg chg="delSp modSp">
        <pc:chgData name="Ronja Quagraine" userId="S::ronja.quagraine@pelastakaalapset.fi::8a1c0092-3ab4-4ef1-9208-cfe7a4efe391" providerId="AD" clId="Web-{6580D548-B500-0127-5F4F-809DDFC7EACA}" dt="2026-06-25T08:29:18.599" v="5"/>
        <pc:sldMkLst>
          <pc:docMk/>
          <pc:sldMk cId="0" sldId="258"/>
        </pc:sldMkLst>
        <pc:spChg chg="del mod">
          <ac:chgData name="Ronja Quagraine" userId="S::ronja.quagraine@pelastakaalapset.fi::8a1c0092-3ab4-4ef1-9208-cfe7a4efe391" providerId="AD" clId="Web-{6580D548-B500-0127-5F4F-809DDFC7EACA}" dt="2026-06-25T08:29:18.599" v="5"/>
          <ac:spMkLst>
            <pc:docMk/>
            <pc:sldMk cId="0" sldId="258"/>
            <ac:spMk id="4" creationId="{00000000-0000-0000-0000-000000000000}"/>
          </ac:spMkLst>
        </pc:spChg>
      </pc:sldChg>
      <pc:sldChg chg="delSp modSp">
        <pc:chgData name="Ronja Quagraine" userId="S::ronja.quagraine@pelastakaalapset.fi::8a1c0092-3ab4-4ef1-9208-cfe7a4efe391" providerId="AD" clId="Web-{6580D548-B500-0127-5F4F-809DDFC7EACA}" dt="2026-06-25T08:29:51.553" v="8"/>
        <pc:sldMkLst>
          <pc:docMk/>
          <pc:sldMk cId="0" sldId="259"/>
        </pc:sldMkLst>
        <pc:spChg chg="del mod">
          <ac:chgData name="Ronja Quagraine" userId="S::ronja.quagraine@pelastakaalapset.fi::8a1c0092-3ab4-4ef1-9208-cfe7a4efe391" providerId="AD" clId="Web-{6580D548-B500-0127-5F4F-809DDFC7EACA}" dt="2026-06-25T08:29:51.553" v="8"/>
          <ac:spMkLst>
            <pc:docMk/>
            <pc:sldMk cId="0" sldId="259"/>
            <ac:spMk id="3" creationId="{00000000-0000-0000-0000-000000000000}"/>
          </ac:spMkLst>
        </pc:spChg>
      </pc:sldChg>
      <pc:sldChg chg="delSp modSp">
        <pc:chgData name="Ronja Quagraine" userId="S::ronja.quagraine@pelastakaalapset.fi::8a1c0092-3ab4-4ef1-9208-cfe7a4efe391" providerId="AD" clId="Web-{6580D548-B500-0127-5F4F-809DDFC7EACA}" dt="2026-06-25T08:30:49.678" v="31" actId="20577"/>
        <pc:sldMkLst>
          <pc:docMk/>
          <pc:sldMk cId="0" sldId="260"/>
        </pc:sldMkLst>
        <pc:spChg chg="del mod">
          <ac:chgData name="Ronja Quagraine" userId="S::ronja.quagraine@pelastakaalapset.fi::8a1c0092-3ab4-4ef1-9208-cfe7a4efe391" providerId="AD" clId="Web-{6580D548-B500-0127-5F4F-809DDFC7EACA}" dt="2026-06-25T08:30:02.287" v="15"/>
          <ac:spMkLst>
            <pc:docMk/>
            <pc:sldMk cId="0" sldId="260"/>
            <ac:spMk id="4" creationId="{00000000-0000-0000-0000-000000000000}"/>
          </ac:spMkLst>
        </pc:spChg>
        <pc:spChg chg="mod">
          <ac:chgData name="Ronja Quagraine" userId="S::ronja.quagraine@pelastakaalapset.fi::8a1c0092-3ab4-4ef1-9208-cfe7a4efe391" providerId="AD" clId="Web-{6580D548-B500-0127-5F4F-809DDFC7EACA}" dt="2026-06-25T08:30:49.678" v="31" actId="20577"/>
          <ac:spMkLst>
            <pc:docMk/>
            <pc:sldMk cId="0" sldId="260"/>
            <ac:spMk id="5" creationId="{00000000-0000-0000-0000-000000000000}"/>
          </ac:spMkLst>
        </pc:spChg>
      </pc:sldChg>
      <pc:sldChg chg="addSp delSp modSp">
        <pc:chgData name="Ronja Quagraine" userId="S::ronja.quagraine@pelastakaalapset.fi::8a1c0092-3ab4-4ef1-9208-cfe7a4efe391" providerId="AD" clId="Web-{6580D548-B500-0127-5F4F-809DDFC7EACA}" dt="2026-06-25T08:32:07.632" v="87" actId="1076"/>
        <pc:sldMkLst>
          <pc:docMk/>
          <pc:sldMk cId="0" sldId="261"/>
        </pc:sldMkLst>
        <pc:spChg chg="add del mod">
          <ac:chgData name="Ronja Quagraine" userId="S::ronja.quagraine@pelastakaalapset.fi::8a1c0092-3ab4-4ef1-9208-cfe7a4efe391" providerId="AD" clId="Web-{6580D548-B500-0127-5F4F-809DDFC7EACA}" dt="2026-06-25T08:32:02.632" v="86"/>
          <ac:spMkLst>
            <pc:docMk/>
            <pc:sldMk cId="0" sldId="261"/>
            <ac:spMk id="3" creationId="{00000000-0000-0000-0000-000000000000}"/>
          </ac:spMkLst>
        </pc:spChg>
        <pc:spChg chg="mod">
          <ac:chgData name="Ronja Quagraine" userId="S::ronja.quagraine@pelastakaalapset.fi::8a1c0092-3ab4-4ef1-9208-cfe7a4efe391" providerId="AD" clId="Web-{6580D548-B500-0127-5F4F-809DDFC7EACA}" dt="2026-06-25T08:32:07.632" v="87" actId="1076"/>
          <ac:spMkLst>
            <pc:docMk/>
            <pc:sldMk cId="0" sldId="261"/>
            <ac:spMk id="4" creationId="{00000000-0000-0000-0000-000000000000}"/>
          </ac:spMkLst>
        </pc:spChg>
      </pc:sldChg>
      <pc:sldChg chg="modSp">
        <pc:chgData name="Ronja Quagraine" userId="S::ronja.quagraine@pelastakaalapset.fi::8a1c0092-3ab4-4ef1-9208-cfe7a4efe391" providerId="AD" clId="Web-{6580D548-B500-0127-5F4F-809DDFC7EACA}" dt="2026-06-25T08:39:17.325" v="116" actId="1076"/>
        <pc:sldMkLst>
          <pc:docMk/>
          <pc:sldMk cId="0" sldId="262"/>
        </pc:sldMkLst>
        <pc:spChg chg="mod">
          <ac:chgData name="Ronja Quagraine" userId="S::ronja.quagraine@pelastakaalapset.fi::8a1c0092-3ab4-4ef1-9208-cfe7a4efe391" providerId="AD" clId="Web-{6580D548-B500-0127-5F4F-809DDFC7EACA}" dt="2026-06-25T08:39:17.325" v="116" actId="1076"/>
          <ac:spMkLst>
            <pc:docMk/>
            <pc:sldMk cId="0" sldId="262"/>
            <ac:spMk id="3" creationId="{00000000-0000-0000-0000-000000000000}"/>
          </ac:spMkLst>
        </pc:spChg>
      </pc:sldChg>
      <pc:sldChg chg="delSp modSp">
        <pc:chgData name="Ronja Quagraine" userId="S::ronja.quagraine@pelastakaalapset.fi::8a1c0092-3ab4-4ef1-9208-cfe7a4efe391" providerId="AD" clId="Web-{6580D548-B500-0127-5F4F-809DDFC7EACA}" dt="2026-06-25T08:37:21.667" v="90"/>
        <pc:sldMkLst>
          <pc:docMk/>
          <pc:sldMk cId="0" sldId="263"/>
        </pc:sldMkLst>
        <pc:spChg chg="del mod">
          <ac:chgData name="Ronja Quagraine" userId="S::ronja.quagraine@pelastakaalapset.fi::8a1c0092-3ab4-4ef1-9208-cfe7a4efe391" providerId="AD" clId="Web-{6580D548-B500-0127-5F4F-809DDFC7EACA}" dt="2026-06-25T08:37:21.667" v="90"/>
          <ac:spMkLst>
            <pc:docMk/>
            <pc:sldMk cId="0" sldId="263"/>
            <ac:spMk id="6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toppen.fi/foraldrar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D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255451" y="0"/>
            <a:ext cx="9032549" cy="10251157"/>
          </a:xfrm>
          <a:custGeom>
            <a:avLst/>
            <a:gdLst/>
            <a:ahLst/>
            <a:cxnLst/>
            <a:rect l="l" t="t" r="r" b="b"/>
            <a:pathLst>
              <a:path w="9032549" h="10251157">
                <a:moveTo>
                  <a:pt x="0" y="0"/>
                </a:moveTo>
                <a:lnTo>
                  <a:pt x="9032549" y="0"/>
                </a:lnTo>
                <a:lnTo>
                  <a:pt x="9032549" y="10251157"/>
                </a:lnTo>
                <a:lnTo>
                  <a:pt x="0" y="1025115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0380" r="-40366" b="-349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451766" y="3394075"/>
            <a:ext cx="8226751" cy="1749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>
                <a:solidFill>
                  <a:srgbClr val="000000"/>
                </a:solidFill>
                <a:latin typeface="Oswald Medium"/>
                <a:ea typeface="Oswald Medium"/>
                <a:cs typeface="Oswald Medium"/>
                <a:sym typeface="Oswald Medium"/>
              </a:rPr>
              <a:t>Träffpunkt föräldrar</a:t>
            </a:r>
          </a:p>
          <a:p>
            <a:pPr algn="ctr">
              <a:lnSpc>
                <a:spcPts val="7000"/>
              </a:lnSpc>
            </a:pPr>
            <a:r>
              <a:rPr lang="en-US" sz="5000">
                <a:solidFill>
                  <a:srgbClr val="000000"/>
                </a:solidFill>
                <a:latin typeface="Oswald Medium"/>
                <a:ea typeface="Oswald Medium"/>
                <a:cs typeface="Oswald Medium"/>
                <a:sym typeface="Oswald Medium"/>
              </a:rPr>
              <a:t>-En balanserad digital vardag</a:t>
            </a:r>
          </a:p>
        </p:txBody>
      </p:sp>
      <p:sp>
        <p:nvSpPr>
          <p:cNvPr id="4" name="Freeform 4"/>
          <p:cNvSpPr/>
          <p:nvPr/>
        </p:nvSpPr>
        <p:spPr>
          <a:xfrm>
            <a:off x="1028700" y="8553014"/>
            <a:ext cx="5726919" cy="705286"/>
          </a:xfrm>
          <a:custGeom>
            <a:avLst/>
            <a:gdLst/>
            <a:ahLst/>
            <a:cxnLst/>
            <a:rect l="l" t="t" r="r" b="b"/>
            <a:pathLst>
              <a:path w="5726919" h="705286">
                <a:moveTo>
                  <a:pt x="0" y="0"/>
                </a:moveTo>
                <a:lnTo>
                  <a:pt x="5726919" y="0"/>
                </a:lnTo>
                <a:lnTo>
                  <a:pt x="5726919" y="705286"/>
                </a:lnTo>
                <a:lnTo>
                  <a:pt x="0" y="70528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D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532381" y="8905657"/>
            <a:ext cx="5726919" cy="705286"/>
          </a:xfrm>
          <a:custGeom>
            <a:avLst/>
            <a:gdLst/>
            <a:ahLst/>
            <a:cxnLst/>
            <a:rect l="l" t="t" r="r" b="b"/>
            <a:pathLst>
              <a:path w="5726919" h="705286">
                <a:moveTo>
                  <a:pt x="0" y="0"/>
                </a:moveTo>
                <a:lnTo>
                  <a:pt x="5726919" y="0"/>
                </a:lnTo>
                <a:lnTo>
                  <a:pt x="5726919" y="705286"/>
                </a:lnTo>
                <a:lnTo>
                  <a:pt x="0" y="70528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434668" y="0"/>
            <a:ext cx="8853332" cy="10287000"/>
          </a:xfrm>
          <a:custGeom>
            <a:avLst/>
            <a:gdLst/>
            <a:ahLst/>
            <a:cxnLst/>
            <a:rect l="l" t="t" r="r" b="b"/>
            <a:pathLst>
              <a:path w="8853332" h="10287000">
                <a:moveTo>
                  <a:pt x="0" y="0"/>
                </a:moveTo>
                <a:lnTo>
                  <a:pt x="8853332" y="0"/>
                </a:lnTo>
                <a:lnTo>
                  <a:pt x="8853332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6" r="-74550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028700" y="2245902"/>
            <a:ext cx="7628172" cy="5857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Fokus ligger ofta på hur mycket </a:t>
            </a:r>
            <a:r>
              <a:rPr lang="en-US" sz="3000" b="1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tid </a:t>
            </a:r>
            <a:r>
              <a:rPr lang="en-US" sz="300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barn tillbringar framför skärmar.</a:t>
            </a:r>
          </a:p>
          <a:p>
            <a:pPr algn="l">
              <a:lnSpc>
                <a:spcPts val="4200"/>
              </a:lnSpc>
            </a:pPr>
            <a:endParaRPr lang="en-US" sz="300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Det är minst lika viktigt att fundera på </a:t>
            </a:r>
            <a:r>
              <a:rPr lang="en-US" sz="3000" b="1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vad</a:t>
            </a:r>
            <a:r>
              <a:rPr lang="en-US" sz="300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barnet gör på skärmen och </a:t>
            </a:r>
            <a:r>
              <a:rPr lang="en-US" sz="3000" b="1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vem </a:t>
            </a:r>
            <a:r>
              <a:rPr lang="en-US" sz="300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hen är i kontakt med.</a:t>
            </a:r>
          </a:p>
          <a:p>
            <a:pPr algn="l">
              <a:lnSpc>
                <a:spcPts val="4200"/>
              </a:lnSpc>
            </a:pPr>
            <a:endParaRPr lang="en-US" sz="300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Vi vuxna behöver också reflektera över vår egen skärmanvändning och hurdana förebilder vi själva är för barn. </a:t>
            </a:r>
          </a:p>
          <a:p>
            <a:pPr algn="l">
              <a:lnSpc>
                <a:spcPts val="4200"/>
              </a:lnSpc>
            </a:pPr>
            <a:endParaRPr lang="en-US" sz="300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1028700" y="8553014"/>
            <a:ext cx="5726919" cy="705286"/>
          </a:xfrm>
          <a:custGeom>
            <a:avLst/>
            <a:gdLst/>
            <a:ahLst/>
            <a:cxnLst/>
            <a:rect l="l" t="t" r="r" b="b"/>
            <a:pathLst>
              <a:path w="5726919" h="705286">
                <a:moveTo>
                  <a:pt x="0" y="0"/>
                </a:moveTo>
                <a:lnTo>
                  <a:pt x="5726919" y="0"/>
                </a:lnTo>
                <a:lnTo>
                  <a:pt x="5726919" y="705286"/>
                </a:lnTo>
                <a:lnTo>
                  <a:pt x="0" y="70528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D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532381" y="8905657"/>
            <a:ext cx="5726919" cy="705286"/>
          </a:xfrm>
          <a:custGeom>
            <a:avLst/>
            <a:gdLst/>
            <a:ahLst/>
            <a:cxnLst/>
            <a:rect l="l" t="t" r="r" b="b"/>
            <a:pathLst>
              <a:path w="5726919" h="705286">
                <a:moveTo>
                  <a:pt x="0" y="0"/>
                </a:moveTo>
                <a:lnTo>
                  <a:pt x="5726919" y="0"/>
                </a:lnTo>
                <a:lnTo>
                  <a:pt x="5726919" y="705286"/>
                </a:lnTo>
                <a:lnTo>
                  <a:pt x="0" y="70528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434668" y="0"/>
            <a:ext cx="8853332" cy="10287000"/>
          </a:xfrm>
          <a:custGeom>
            <a:avLst/>
            <a:gdLst/>
            <a:ahLst/>
            <a:cxnLst/>
            <a:rect l="l" t="t" r="r" b="b"/>
            <a:pathLst>
              <a:path w="8853332" h="10287000">
                <a:moveTo>
                  <a:pt x="0" y="0"/>
                </a:moveTo>
                <a:lnTo>
                  <a:pt x="8853332" y="0"/>
                </a:lnTo>
                <a:lnTo>
                  <a:pt x="8853332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7199" r="-37199"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028700" y="2354275"/>
            <a:ext cx="7628172" cy="4791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Digitalt spelande kan vara en viktig hobby </a:t>
            </a:r>
          </a:p>
          <a:p>
            <a:pPr algn="l">
              <a:lnSpc>
                <a:spcPts val="4200"/>
              </a:lnSpc>
            </a:pPr>
            <a:endParaRPr lang="en-US" sz="300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Många barn upprätthåller och fördjupar sina vänskapsrelationer eller hittar nya vänner via nätet.</a:t>
            </a:r>
          </a:p>
          <a:p>
            <a:pPr algn="l">
              <a:lnSpc>
                <a:spcPts val="4200"/>
              </a:lnSpc>
            </a:pPr>
            <a:endParaRPr lang="en-US" sz="300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Barn och unga kan hitta information, uttrycka sin kreativitet och engagera sig i frågor som är viktiga för dem. </a:t>
            </a:r>
          </a:p>
        </p:txBody>
      </p:sp>
      <p:sp>
        <p:nvSpPr>
          <p:cNvPr id="6" name="Freeform 6"/>
          <p:cNvSpPr/>
          <p:nvPr/>
        </p:nvSpPr>
        <p:spPr>
          <a:xfrm>
            <a:off x="1028700" y="8553014"/>
            <a:ext cx="5726919" cy="705286"/>
          </a:xfrm>
          <a:custGeom>
            <a:avLst/>
            <a:gdLst/>
            <a:ahLst/>
            <a:cxnLst/>
            <a:rect l="l" t="t" r="r" b="b"/>
            <a:pathLst>
              <a:path w="5726919" h="705286">
                <a:moveTo>
                  <a:pt x="0" y="0"/>
                </a:moveTo>
                <a:lnTo>
                  <a:pt x="5726919" y="0"/>
                </a:lnTo>
                <a:lnTo>
                  <a:pt x="5726919" y="705286"/>
                </a:lnTo>
                <a:lnTo>
                  <a:pt x="0" y="70528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D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255451" y="0"/>
            <a:ext cx="9032549" cy="10251157"/>
          </a:xfrm>
          <a:custGeom>
            <a:avLst/>
            <a:gdLst/>
            <a:ahLst/>
            <a:cxnLst/>
            <a:rect l="l" t="t" r="r" b="b"/>
            <a:pathLst>
              <a:path w="9032549" h="10251157">
                <a:moveTo>
                  <a:pt x="0" y="0"/>
                </a:moveTo>
                <a:lnTo>
                  <a:pt x="9032549" y="0"/>
                </a:lnTo>
                <a:lnTo>
                  <a:pt x="9032549" y="10251157"/>
                </a:lnTo>
                <a:lnTo>
                  <a:pt x="0" y="1025115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5171" r="-35171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028700" y="2270943"/>
            <a:ext cx="7837404" cy="3724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Barn kan stöta på skrämmande innehåll eller situationer där någon beter sig illa </a:t>
            </a:r>
          </a:p>
          <a:p>
            <a:pPr algn="l">
              <a:lnSpc>
                <a:spcPts val="4200"/>
              </a:lnSpc>
            </a:pPr>
            <a:endParaRPr lang="en-US" sz="300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När en förälder visar intresse kring det barnet gör online blir det ofta lättare för barnet att berätta om hen sett något obehagligt.</a:t>
            </a:r>
          </a:p>
        </p:txBody>
      </p:sp>
      <p:sp>
        <p:nvSpPr>
          <p:cNvPr id="5" name="Freeform 5"/>
          <p:cNvSpPr/>
          <p:nvPr/>
        </p:nvSpPr>
        <p:spPr>
          <a:xfrm>
            <a:off x="1028700" y="8553014"/>
            <a:ext cx="5726919" cy="705286"/>
          </a:xfrm>
          <a:custGeom>
            <a:avLst/>
            <a:gdLst/>
            <a:ahLst/>
            <a:cxnLst/>
            <a:rect l="l" t="t" r="r" b="b"/>
            <a:pathLst>
              <a:path w="5726919" h="705286">
                <a:moveTo>
                  <a:pt x="0" y="0"/>
                </a:moveTo>
                <a:lnTo>
                  <a:pt x="5726919" y="0"/>
                </a:lnTo>
                <a:lnTo>
                  <a:pt x="5726919" y="705286"/>
                </a:lnTo>
                <a:lnTo>
                  <a:pt x="0" y="70528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D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235796" y="0"/>
            <a:ext cx="6052204" cy="10251157"/>
          </a:xfrm>
          <a:custGeom>
            <a:avLst/>
            <a:gdLst/>
            <a:ahLst/>
            <a:cxnLst/>
            <a:rect l="l" t="t" r="r" b="b"/>
            <a:pathLst>
              <a:path w="6052204" h="10251157">
                <a:moveTo>
                  <a:pt x="0" y="0"/>
                </a:moveTo>
                <a:lnTo>
                  <a:pt x="6052204" y="0"/>
                </a:lnTo>
                <a:lnTo>
                  <a:pt x="6052204" y="10251157"/>
                </a:lnTo>
                <a:lnTo>
                  <a:pt x="0" y="1025115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1735" r="-52491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28700" y="8553014"/>
            <a:ext cx="5726919" cy="705286"/>
          </a:xfrm>
          <a:custGeom>
            <a:avLst/>
            <a:gdLst/>
            <a:ahLst/>
            <a:cxnLst/>
            <a:rect l="l" t="t" r="r" b="b"/>
            <a:pathLst>
              <a:path w="5726919" h="705286">
                <a:moveTo>
                  <a:pt x="0" y="0"/>
                </a:moveTo>
                <a:lnTo>
                  <a:pt x="5726919" y="0"/>
                </a:lnTo>
                <a:lnTo>
                  <a:pt x="5726919" y="705286"/>
                </a:lnTo>
                <a:lnTo>
                  <a:pt x="0" y="70528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028700" y="1462324"/>
            <a:ext cx="10684855" cy="58719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Rutiner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och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tydliga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ramar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skapar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trygghet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.</a:t>
            </a:r>
          </a:p>
          <a:p>
            <a:pPr marL="323850" lvl="1">
              <a:lnSpc>
                <a:spcPts val="4200"/>
              </a:lnSpc>
            </a:pPr>
            <a:endParaRPr lang="en-US" sz="3000" dirty="0">
              <a:solidFill>
                <a:srgbClr val="000000"/>
              </a:solidFill>
              <a:latin typeface="Lato"/>
              <a:ea typeface="Lato"/>
              <a:cs typeface="Lato"/>
            </a:endParaRP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Gör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upp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gemensamma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regler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för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skärmanvändning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tillsammans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lang="en-US" sz="3000" dirty="0">
              <a:solidFill>
                <a:srgbClr val="000000"/>
              </a:solidFill>
              <a:latin typeface="Lato"/>
              <a:ea typeface="Lato"/>
              <a:cs typeface="Lato"/>
            </a:endParaRPr>
          </a:p>
          <a:p>
            <a:pPr marL="323850" lvl="1">
              <a:lnSpc>
                <a:spcPts val="4200"/>
              </a:lnSpc>
            </a:pPr>
            <a:endParaRPr lang="en-US" sz="3000" dirty="0">
              <a:solidFill>
                <a:srgbClr val="000000"/>
              </a:solidFill>
              <a:latin typeface="Lato"/>
              <a:ea typeface="Lato"/>
              <a:cs typeface="Lato"/>
            </a:endParaRP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Många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appar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och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spel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är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utformade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så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att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de ska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hålla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fast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en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så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länge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som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möjligt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. En del barn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kan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behöva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hjälp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att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avsluta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och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lägga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undan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skärmen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lang="en-US" sz="3000" dirty="0">
              <a:solidFill>
                <a:srgbClr val="000000"/>
              </a:solidFill>
              <a:latin typeface="Lato"/>
              <a:ea typeface="Lato"/>
              <a:cs typeface="Lato"/>
            </a:endParaRP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endParaRPr lang="en-US" sz="3000" dirty="0">
              <a:solidFill>
                <a:srgbClr val="000000"/>
              </a:solidFill>
              <a:latin typeface="Lato"/>
              <a:ea typeface="Lato"/>
              <a:cs typeface="Lato"/>
            </a:endParaRPr>
          </a:p>
          <a:p>
            <a:pPr marL="647700" lvl="1" indent="-323850">
              <a:lnSpc>
                <a:spcPts val="4200"/>
              </a:lnSpc>
              <a:buFont typeface="Arial"/>
              <a:buChar char="•"/>
            </a:pP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Hitta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på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skärmfria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aktiviteter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som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kunde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vara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roliga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att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göra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tillsammans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lang="en-US" sz="3000" dirty="0">
              <a:solidFill>
                <a:srgbClr val="000000"/>
              </a:solidFill>
              <a:latin typeface="Lato"/>
              <a:ea typeface="Lato"/>
              <a:cs typeface="Lat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D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255451" y="0"/>
            <a:ext cx="9032549" cy="10251157"/>
          </a:xfrm>
          <a:custGeom>
            <a:avLst/>
            <a:gdLst/>
            <a:ahLst/>
            <a:cxnLst/>
            <a:rect l="l" t="t" r="r" b="b"/>
            <a:pathLst>
              <a:path w="9032549" h="10251157">
                <a:moveTo>
                  <a:pt x="0" y="0"/>
                </a:moveTo>
                <a:lnTo>
                  <a:pt x="9032549" y="0"/>
                </a:lnTo>
                <a:lnTo>
                  <a:pt x="9032549" y="10251157"/>
                </a:lnTo>
                <a:lnTo>
                  <a:pt x="0" y="1025115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5171" r="-35171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028700" y="1582816"/>
            <a:ext cx="7416089" cy="6410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>
              <a:lnSpc>
                <a:spcPts val="4200"/>
              </a:lnSpc>
              <a:buFont typeface="Arial"/>
              <a:buChar char="•"/>
            </a:pP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Du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behöver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inte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vara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expert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på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teknik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,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sociala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medier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eller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spel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för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att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stöda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ditt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barn.</a:t>
            </a:r>
            <a:endParaRPr lang="fi-FI" dirty="0">
              <a:solidFill>
                <a:srgbClr val="000000"/>
              </a:solidFill>
              <a:latin typeface="Calibri"/>
              <a:ea typeface="Calibri"/>
              <a:cs typeface="Calibri"/>
              <a:sym typeface="Lato"/>
            </a:endParaRPr>
          </a:p>
          <a:p>
            <a:pPr marL="647700" lvl="1" indent="-323850">
              <a:lnSpc>
                <a:spcPts val="4200"/>
              </a:lnSpc>
              <a:buFont typeface="Arial"/>
              <a:buChar char="•"/>
            </a:pPr>
            <a:endParaRPr lang="en-US" sz="3000" dirty="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marL="647700" lvl="1" indent="-323850">
              <a:lnSpc>
                <a:spcPts val="4200"/>
              </a:lnSpc>
              <a:buFont typeface="Arial"/>
              <a:buChar char="•"/>
            </a:pP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Barn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lär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sig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navigera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den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digitala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världen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med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hjälp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av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vuxna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lang="fi-FI">
              <a:ea typeface="Calibri"/>
              <a:cs typeface="Calibri"/>
            </a:endParaRPr>
          </a:p>
          <a:p>
            <a:pPr>
              <a:lnSpc>
                <a:spcPts val="4200"/>
              </a:lnSpc>
            </a:pPr>
            <a:endParaRPr lang="en-US" sz="3000">
              <a:latin typeface="Lato"/>
              <a:ea typeface="Lato"/>
              <a:cs typeface="Lato"/>
            </a:endParaRP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Det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viktigaste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är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att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du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visar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intresse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,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ställer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frågor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och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lyssnar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lang="en-US" sz="3000" dirty="0">
              <a:solidFill>
                <a:srgbClr val="000000"/>
              </a:solidFill>
              <a:latin typeface="Lato"/>
              <a:ea typeface="Lato"/>
              <a:cs typeface="Lato"/>
            </a:endParaRPr>
          </a:p>
          <a:p>
            <a:pPr marL="1295400" lvl="2" indent="-431800" algn="l">
              <a:lnSpc>
                <a:spcPts val="4200"/>
              </a:lnSpc>
              <a:buFont typeface="Arial"/>
              <a:buChar char="⚬"/>
            </a:pPr>
            <a:endParaRPr lang="en-US" sz="300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Fortsätt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att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visa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intresse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också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när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barnet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blir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äldre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. </a:t>
            </a:r>
            <a:endParaRPr lang="en-US" sz="3000" dirty="0">
              <a:solidFill>
                <a:srgbClr val="000000"/>
              </a:solidFill>
              <a:latin typeface="Lato"/>
              <a:ea typeface="Lato"/>
              <a:cs typeface="Lato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1028700" y="8553014"/>
            <a:ext cx="5726919" cy="705286"/>
          </a:xfrm>
          <a:custGeom>
            <a:avLst/>
            <a:gdLst/>
            <a:ahLst/>
            <a:cxnLst/>
            <a:rect l="l" t="t" r="r" b="b"/>
            <a:pathLst>
              <a:path w="5726919" h="705286">
                <a:moveTo>
                  <a:pt x="0" y="0"/>
                </a:moveTo>
                <a:lnTo>
                  <a:pt x="5726919" y="0"/>
                </a:lnTo>
                <a:lnTo>
                  <a:pt x="5726919" y="705286"/>
                </a:lnTo>
                <a:lnTo>
                  <a:pt x="0" y="70528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D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923925"/>
            <a:ext cx="8226751" cy="863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00"/>
              </a:lnSpc>
            </a:pPr>
            <a:r>
              <a:rPr lang="en-US" sz="5000">
                <a:solidFill>
                  <a:srgbClr val="000000"/>
                </a:solidFill>
                <a:latin typeface="Oswald Medium"/>
                <a:ea typeface="Oswald Medium"/>
                <a:cs typeface="Oswald Medium"/>
                <a:sym typeface="Oswald Medium"/>
              </a:rPr>
              <a:t>Diskussionsfrågor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28700" y="2451735"/>
            <a:ext cx="16230600" cy="59325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71550" indent="-514350" algn="l">
              <a:buAutoNum type="arabicPeriod"/>
            </a:pP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Varför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tror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ni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att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fokus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ofta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hamnar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på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hur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länge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barn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använder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skärmar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? Vad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skulle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hända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om man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istället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fokuserade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mer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på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innehållet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?</a:t>
            </a:r>
            <a:endParaRPr lang="fi-FI" sz="3000">
              <a:latin typeface="Lato"/>
              <a:ea typeface="Lato"/>
              <a:cs typeface="Lato"/>
            </a:endParaRPr>
          </a:p>
          <a:p>
            <a:pPr marL="514350" indent="-514350">
              <a:buAutoNum type="arabicPeriod"/>
            </a:pPr>
            <a:endParaRPr lang="en-US" sz="3000" dirty="0">
              <a:solidFill>
                <a:srgbClr val="000000"/>
              </a:solidFill>
              <a:latin typeface="Lato"/>
              <a:ea typeface="Lato"/>
              <a:cs typeface="Lato"/>
            </a:endParaRPr>
          </a:p>
          <a:p>
            <a:pPr marL="971550" lvl="1" indent="-514350" algn="l">
              <a:buAutoNum type="arabicPeriod"/>
            </a:pP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På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vilka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sätt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kan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digitala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miljöer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vara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meningsfulla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eller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viktiga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för barn och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unga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idag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?</a:t>
            </a:r>
            <a:endParaRPr lang="en-US" sz="3000">
              <a:latin typeface="Lato"/>
              <a:ea typeface="Lato"/>
              <a:cs typeface="Lato"/>
            </a:endParaRPr>
          </a:p>
          <a:p>
            <a:pPr marL="971550" lvl="1" indent="-514350">
              <a:buAutoNum type="arabicPeriod"/>
            </a:pPr>
            <a:endParaRPr lang="en-US" sz="3000" dirty="0">
              <a:solidFill>
                <a:srgbClr val="000000"/>
              </a:solidFill>
              <a:latin typeface="Lato"/>
              <a:ea typeface="Lato"/>
              <a:cs typeface="Lato"/>
            </a:endParaRPr>
          </a:p>
          <a:p>
            <a:pPr marL="971550" lvl="1" indent="-514350" algn="l">
              <a:buAutoNum type="arabicPeriod"/>
            </a:pP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Hur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kan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vuxna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visa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intresse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för barns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digitala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liv,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även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om man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själv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inte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är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insatt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i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spel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eller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appar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?</a:t>
            </a:r>
            <a:endParaRPr lang="en-US" sz="3000">
              <a:latin typeface="Lato"/>
              <a:ea typeface="Lato"/>
              <a:cs typeface="Lato"/>
            </a:endParaRPr>
          </a:p>
          <a:p>
            <a:pPr marL="971550" lvl="1" indent="-514350">
              <a:buAutoNum type="arabicPeriod"/>
            </a:pPr>
            <a:endParaRPr lang="en-US" sz="3000" dirty="0">
              <a:solidFill>
                <a:srgbClr val="000000"/>
              </a:solidFill>
              <a:latin typeface="Lato"/>
              <a:ea typeface="Lato"/>
              <a:cs typeface="Lato"/>
            </a:endParaRPr>
          </a:p>
          <a:p>
            <a:pPr marL="971550" lvl="1" indent="-514350">
              <a:buAutoNum type="arabicPeriod"/>
            </a:pP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Vilken roll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tycker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ni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att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vuxna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har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när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det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gäller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att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stöda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barn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i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den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digitala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världen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?</a:t>
            </a:r>
            <a:endParaRPr lang="en-US" sz="3000" dirty="0">
              <a:solidFill>
                <a:srgbClr val="000000"/>
              </a:solidFill>
              <a:latin typeface="Lato"/>
              <a:ea typeface="Lato"/>
              <a:cs typeface="Lato"/>
            </a:endParaRPr>
          </a:p>
          <a:p>
            <a:pPr marL="971550" lvl="1" indent="-514350">
              <a:buAutoNum type="arabicPeriod"/>
            </a:pPr>
            <a:endParaRPr lang="en-US" sz="3000" dirty="0">
              <a:solidFill>
                <a:srgbClr val="000000"/>
              </a:solidFill>
              <a:latin typeface="Lato"/>
              <a:ea typeface="Lato"/>
              <a:cs typeface="Lato"/>
            </a:endParaRPr>
          </a:p>
          <a:p>
            <a:pPr marL="971550" lvl="1" indent="-514350" algn="l">
              <a:buAutoNum type="arabicPeriod"/>
            </a:pP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Vad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tror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ni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gör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det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lättare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eller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svårare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för barn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att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berätta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om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något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obehagligt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en-US" sz="3000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varit</a:t>
            </a:r>
            <a:r>
              <a:rPr lang="en-US" sz="3000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med om online?</a:t>
            </a:r>
            <a:endParaRPr lang="en-US" sz="3000">
              <a:latin typeface="Lato"/>
              <a:ea typeface="Lato"/>
              <a:cs typeface="Lato"/>
            </a:endParaRPr>
          </a:p>
          <a:p>
            <a:pPr algn="l">
              <a:lnSpc>
                <a:spcPts val="3359"/>
              </a:lnSpc>
            </a:pPr>
            <a:endParaRPr lang="en-US" sz="240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1028700" y="8724900"/>
            <a:ext cx="5726919" cy="705286"/>
          </a:xfrm>
          <a:custGeom>
            <a:avLst/>
            <a:gdLst/>
            <a:ahLst/>
            <a:cxnLst/>
            <a:rect l="l" t="t" r="r" b="b"/>
            <a:pathLst>
              <a:path w="5726919" h="705286">
                <a:moveTo>
                  <a:pt x="0" y="0"/>
                </a:moveTo>
                <a:lnTo>
                  <a:pt x="5726919" y="0"/>
                </a:lnTo>
                <a:lnTo>
                  <a:pt x="5726919" y="705286"/>
                </a:lnTo>
                <a:lnTo>
                  <a:pt x="0" y="70528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D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255451" y="0"/>
            <a:ext cx="9032549" cy="10251157"/>
          </a:xfrm>
          <a:custGeom>
            <a:avLst/>
            <a:gdLst/>
            <a:ahLst/>
            <a:cxnLst/>
            <a:rect l="l" t="t" r="r" b="b"/>
            <a:pathLst>
              <a:path w="9032549" h="10251157">
                <a:moveTo>
                  <a:pt x="0" y="0"/>
                </a:moveTo>
                <a:lnTo>
                  <a:pt x="9032549" y="0"/>
                </a:lnTo>
                <a:lnTo>
                  <a:pt x="9032549" y="10251157"/>
                </a:lnTo>
                <a:lnTo>
                  <a:pt x="0" y="1025115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5171" r="-35171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923925"/>
            <a:ext cx="8226751" cy="863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00"/>
              </a:lnSpc>
            </a:pPr>
            <a:r>
              <a:rPr lang="en-US" sz="5000">
                <a:solidFill>
                  <a:srgbClr val="000000"/>
                </a:solidFill>
                <a:latin typeface="Oswald Medium"/>
                <a:ea typeface="Oswald Medium"/>
                <a:cs typeface="Oswald Medium"/>
                <a:sym typeface="Oswald Medium"/>
              </a:rPr>
              <a:t>Stödmaterial</a:t>
            </a:r>
          </a:p>
        </p:txBody>
      </p:sp>
      <p:sp>
        <p:nvSpPr>
          <p:cNvPr id="4" name="Freeform 4"/>
          <p:cNvSpPr/>
          <p:nvPr/>
        </p:nvSpPr>
        <p:spPr>
          <a:xfrm>
            <a:off x="1028700" y="8724900"/>
            <a:ext cx="5726919" cy="705286"/>
          </a:xfrm>
          <a:custGeom>
            <a:avLst/>
            <a:gdLst/>
            <a:ahLst/>
            <a:cxnLst/>
            <a:rect l="l" t="t" r="r" b="b"/>
            <a:pathLst>
              <a:path w="5726919" h="705286">
                <a:moveTo>
                  <a:pt x="0" y="0"/>
                </a:moveTo>
                <a:lnTo>
                  <a:pt x="5726919" y="0"/>
                </a:lnTo>
                <a:lnTo>
                  <a:pt x="5726919" y="705286"/>
                </a:lnTo>
                <a:lnTo>
                  <a:pt x="0" y="70528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028700" y="3802113"/>
            <a:ext cx="5185470" cy="863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00"/>
              </a:lnSpc>
            </a:pPr>
            <a:r>
              <a:rPr lang="en-US" sz="5000" u="sng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  <a:hlinkClick r:id="rId4" tooltip="https://toppen.fi/foraldrar"/>
              </a:rPr>
              <a:t>toppen.fi/foraldrar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9E953723E0CA1343B4F67A0975699A06" ma:contentTypeVersion="23" ma:contentTypeDescription="Luo uusi asiakirja." ma:contentTypeScope="" ma:versionID="9f59e186bfbd860e94ea96fe9b57b6ae">
  <xsd:schema xmlns:xsd="http://www.w3.org/2001/XMLSchema" xmlns:xs="http://www.w3.org/2001/XMLSchema" xmlns:p="http://schemas.microsoft.com/office/2006/metadata/properties" xmlns:ns2="dfbb45e1-35e2-4c63-821b-ac1e6c317b5f" xmlns:ns3="0da56fd1-ee88-4676-a934-5f143720cd46" targetNamespace="http://schemas.microsoft.com/office/2006/metadata/properties" ma:root="true" ma:fieldsID="8db9d10185701bac36e9d2eee659fd8d" ns2:_="" ns3:_="">
    <xsd:import namespace="dfbb45e1-35e2-4c63-821b-ac1e6c317b5f"/>
    <xsd:import namespace="0da56fd1-ee88-4676-a934-5f143720cd4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3:TaxCatchAll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fbb45e1-35e2-4c63-821b-ac1e6c317b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Kuvien tunnisteet" ma:readOnly="false" ma:fieldId="{5cf76f15-5ced-4ddc-b409-7134ff3c332f}" ma:taxonomyMulti="true" ma:sspId="944caaca-6154-4086-bfbb-6e331549b55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a56fd1-ee88-4676-a934-5f143720cd46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b670f1af-6406-4b85-9a95-2f561b740ad7}" ma:internalName="TaxCatchAll" ma:showField="CatchAllData" ma:web="0da56fd1-ee88-4676-a934-5f143720cd4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fbb45e1-35e2-4c63-821b-ac1e6c317b5f">
      <Terms xmlns="http://schemas.microsoft.com/office/infopath/2007/PartnerControls"/>
    </lcf76f155ced4ddcb4097134ff3c332f>
    <TaxCatchAll xmlns="0da56fd1-ee88-4676-a934-5f143720cd46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6AC038B-69E8-4B8E-BAC9-A5FFECE0F47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fbb45e1-35e2-4c63-821b-ac1e6c317b5f"/>
    <ds:schemaRef ds:uri="0da56fd1-ee88-4676-a934-5f143720cd4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250DC2E-5881-417B-8970-4191D788F4C8}">
  <ds:schemaRefs>
    <ds:schemaRef ds:uri="http://schemas.microsoft.com/office/2006/metadata/properties"/>
    <ds:schemaRef ds:uri="http://schemas.microsoft.com/office/infopath/2007/PartnerControls"/>
    <ds:schemaRef ds:uri="dfbb45e1-35e2-4c63-821b-ac1e6c317b5f"/>
    <ds:schemaRef ds:uri="0da56fd1-ee88-4676-a934-5f143720cd46"/>
  </ds:schemaRefs>
</ds:datastoreItem>
</file>

<file path=customXml/itemProps3.xml><?xml version="1.0" encoding="utf-8"?>
<ds:datastoreItem xmlns:ds="http://schemas.openxmlformats.org/officeDocument/2006/customXml" ds:itemID="{BA670986-6A5F-400E-80CA-1CF87A21AB5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Mukautettu</PresentationFormat>
  <Paragraphs>0</Paragraphs>
  <Slides>8</Slides>
  <Notes>0</Notes>
  <HiddenSlides>0</HiddenSlides>
  <MMClips>0</MMClip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8</vt:i4>
      </vt:variant>
    </vt:vector>
  </HeadingPairs>
  <TitlesOfParts>
    <vt:vector size="9" baseType="lpstr">
      <vt:lpstr>Office Theme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Träffpunkt föräldrar x Rädda Barnen – </dc:title>
  <cp:revision>32</cp:revision>
  <dcterms:created xsi:type="dcterms:W3CDTF">2006-08-16T00:00:00Z</dcterms:created>
  <dcterms:modified xsi:type="dcterms:W3CDTF">2026-06-25T08:39:17Z</dcterms:modified>
  <dc:identifier>DAHMVVZAi7g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0x0101009E953723E0CA1343B4F67A0975699A06</vt:lpwstr>
  </property>
  <property fmtid="{D5CDD505-2E9C-101B-9397-08002B2CF9AE}" pid="3" name="MediaServiceImageTags">
    <vt:lpwstr/>
  </property>
</Properties>
</file>