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x="18288000" cy="10287000"/>
  <p:notesSz cx="6858000" cy="9144000"/>
  <p:embeddedFontLst>
    <p:embeddedFont>
      <p:font typeface="Radikal 1" charset="1" panose="00000400000000000000"/>
      <p:regular r:id="rId18"/>
    </p:embeddedFont>
    <p:embeddedFont>
      <p:font typeface="Radikal 2" charset="1" panose="00000300000000000000"/>
      <p:regular r:id="rId19"/>
    </p:embeddedFont>
    <p:embeddedFont>
      <p:font typeface="Radikal 3" charset="1" panose="00000800000000000000"/>
      <p:regular r:id="rId20"/>
    </p:embeddedFont>
    <p:embeddedFont>
      <p:font typeface="Radikal 4" charset="1" panose="00000400000000000000"/>
      <p:regular r:id="rId21"/>
    </p:embeddedFont>
    <p:embeddedFont>
      <p:font typeface="Radikal 5" charset="1" panose="00000600000000000000"/>
      <p:regular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gif" Type="http://schemas.openxmlformats.org/officeDocument/2006/relationships/image"/><Relationship Id="rId5" Target="../media/image4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4.png" Type="http://schemas.openxmlformats.org/officeDocument/2006/relationships/image"/><Relationship Id="rId3" Target="../media/image4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1.png" Type="http://schemas.openxmlformats.org/officeDocument/2006/relationships/image"/><Relationship Id="rId4" Target="../media/image4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Relationship Id="rId3" Target="../media/image6.jpeg" Type="http://schemas.openxmlformats.org/officeDocument/2006/relationships/image"/><Relationship Id="rId4" Target="../media/image4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Relationship Id="rId3" Target="../media/image2.png" Type="http://schemas.openxmlformats.org/officeDocument/2006/relationships/image"/><Relationship Id="rId4" Target="../media/image8.png" Type="http://schemas.openxmlformats.org/officeDocument/2006/relationships/image"/><Relationship Id="rId5" Target="../media/image9.svg" Type="http://schemas.openxmlformats.org/officeDocument/2006/relationships/image"/><Relationship Id="rId6" Target="../media/image4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Relationship Id="rId3" Target="../media/image11.svg" Type="http://schemas.openxmlformats.org/officeDocument/2006/relationships/image"/><Relationship Id="rId4" Target="../media/image4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Relationship Id="rId3" Target="../media/image13.svg" Type="http://schemas.openxmlformats.org/officeDocument/2006/relationships/image"/><Relationship Id="rId4" Target="../media/image4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4.png" Type="http://schemas.openxmlformats.org/officeDocument/2006/relationships/image"/><Relationship Id="rId5" Target="../media/image16.png" Type="http://schemas.openxmlformats.org/officeDocument/2006/relationships/image"/><Relationship Id="rId6" Target="../media/image17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png" Type="http://schemas.openxmlformats.org/officeDocument/2006/relationships/image"/><Relationship Id="rId3" Target="../media/image17.svg" Type="http://schemas.openxmlformats.org/officeDocument/2006/relationships/image"/><Relationship Id="rId4" Target="../media/image18.png" Type="http://schemas.openxmlformats.org/officeDocument/2006/relationships/image"/><Relationship Id="rId5" Target="../media/image19.svg" Type="http://schemas.openxmlformats.org/officeDocument/2006/relationships/image"/><Relationship Id="rId6" Target="../media/image20.png" Type="http://schemas.openxmlformats.org/officeDocument/2006/relationships/image"/><Relationship Id="rId7" Target="../media/image21.svg" Type="http://schemas.openxmlformats.org/officeDocument/2006/relationships/image"/><Relationship Id="rId8" Target="../media/image4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png" Type="http://schemas.openxmlformats.org/officeDocument/2006/relationships/image"/><Relationship Id="rId3" Target="../media/image23.svg" Type="http://schemas.openxmlformats.org/officeDocument/2006/relationships/image"/><Relationship Id="rId4" Target="../media/image4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2020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635835" y="2836254"/>
            <a:ext cx="12196123" cy="11093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19"/>
              </a:lnSpc>
            </a:pPr>
            <a:r>
              <a:rPr lang="en-US" sz="3399" spc="-67">
                <a:solidFill>
                  <a:srgbClr val="FFFFFF"/>
                </a:solidFill>
                <a:latin typeface="Radikal 1"/>
                <a:ea typeface="Radikal 1"/>
                <a:cs typeface="Radikal 1"/>
                <a:sym typeface="Radikal 1"/>
              </a:rPr>
              <a:t>Skapa kontakt med tonåringar via text</a:t>
            </a:r>
          </a:p>
          <a:p>
            <a:pPr algn="l" marL="734059" indent="-367030" lvl="1">
              <a:lnSpc>
                <a:spcPts val="4419"/>
              </a:lnSpc>
              <a:buFont typeface="Arial"/>
              <a:buChar char="•"/>
            </a:pPr>
            <a:r>
              <a:rPr lang="en-US" sz="3399" spc="-67">
                <a:solidFill>
                  <a:srgbClr val="FFFFFF"/>
                </a:solidFill>
                <a:latin typeface="Radikal 1"/>
                <a:ea typeface="Radikal 1"/>
                <a:cs typeface="Radikal 1"/>
                <a:sym typeface="Radikal 1"/>
              </a:rPr>
              <a:t>empatiskt lyssnande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7492417" y="-1620520"/>
            <a:ext cx="10708650" cy="13578438"/>
          </a:xfrm>
          <a:custGeom>
            <a:avLst/>
            <a:gdLst/>
            <a:ahLst/>
            <a:cxnLst/>
            <a:rect r="r" b="b" t="t" l="l"/>
            <a:pathLst>
              <a:path h="13578438" w="10708650">
                <a:moveTo>
                  <a:pt x="0" y="0"/>
                </a:moveTo>
                <a:lnTo>
                  <a:pt x="10708650" y="0"/>
                </a:lnTo>
                <a:lnTo>
                  <a:pt x="10708650" y="13578438"/>
                </a:lnTo>
                <a:lnTo>
                  <a:pt x="0" y="1357843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9999"/>
            </a:blip>
            <a:stretch>
              <a:fillRect l="-209715" t="-91412" r="0" b="-91837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28700" y="1028700"/>
            <a:ext cx="7569687" cy="1495386"/>
          </a:xfrm>
          <a:custGeom>
            <a:avLst/>
            <a:gdLst/>
            <a:ahLst/>
            <a:cxnLst/>
            <a:rect r="r" b="b" t="t" l="l"/>
            <a:pathLst>
              <a:path h="1495386" w="7569687">
                <a:moveTo>
                  <a:pt x="0" y="0"/>
                </a:moveTo>
                <a:lnTo>
                  <a:pt x="7569687" y="0"/>
                </a:lnTo>
                <a:lnTo>
                  <a:pt x="7569687" y="1495386"/>
                </a:lnTo>
                <a:lnTo>
                  <a:pt x="0" y="14953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196274" r="0" b="-209928"/>
            </a:stretch>
          </a:blipFill>
        </p:spPr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778993">
            <a:off x="8723590" y="3165488"/>
            <a:ext cx="3249115" cy="5801991"/>
          </a:xfrm>
          <a:prstGeom prst="rect">
            <a:avLst/>
          </a:prstGeom>
        </p:spPr>
      </p:pic>
      <p:sp>
        <p:nvSpPr>
          <p:cNvPr name="Freeform 6" id="6"/>
          <p:cNvSpPr/>
          <p:nvPr/>
        </p:nvSpPr>
        <p:spPr>
          <a:xfrm flipH="false" flipV="false" rot="0">
            <a:off x="16425974" y="8849006"/>
            <a:ext cx="1666652" cy="1666652"/>
          </a:xfrm>
          <a:custGeom>
            <a:avLst/>
            <a:gdLst/>
            <a:ahLst/>
            <a:cxnLst/>
            <a:rect r="r" b="b" t="t" l="l"/>
            <a:pathLst>
              <a:path h="1666652" w="1666652">
                <a:moveTo>
                  <a:pt x="0" y="0"/>
                </a:moveTo>
                <a:lnTo>
                  <a:pt x="1666652" y="0"/>
                </a:lnTo>
                <a:lnTo>
                  <a:pt x="1666652" y="1666651"/>
                </a:lnTo>
                <a:lnTo>
                  <a:pt x="0" y="166665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2020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834538" y="2123417"/>
            <a:ext cx="16618924" cy="60636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10"/>
              </a:lnSpc>
            </a:pPr>
            <a:r>
              <a:rPr lang="en-US" sz="3150">
                <a:solidFill>
                  <a:srgbClr val="FFFFFF"/>
                </a:solidFill>
                <a:latin typeface="Radikal 4"/>
                <a:ea typeface="Radikal 4"/>
                <a:cs typeface="Radikal 4"/>
                <a:sym typeface="Radikal 4"/>
              </a:rPr>
              <a:t>Fundera parvis och skriv om meningarna till kortare vardagligare fraser.</a:t>
            </a:r>
          </a:p>
          <a:p>
            <a:pPr algn="l">
              <a:lnSpc>
                <a:spcPts val="4410"/>
              </a:lnSpc>
            </a:pPr>
          </a:p>
          <a:p>
            <a:pPr algn="l">
              <a:lnSpc>
                <a:spcPts val="4410"/>
              </a:lnSpc>
            </a:pPr>
            <a:r>
              <a:rPr lang="en-US" sz="3150">
                <a:solidFill>
                  <a:srgbClr val="FFFFFF"/>
                </a:solidFill>
                <a:latin typeface="Radikal 4"/>
                <a:ea typeface="Radikal 4"/>
                <a:cs typeface="Radikal 4"/>
                <a:sym typeface="Radikal 4"/>
              </a:rPr>
              <a:t>"Jag är bekymrad angående din motivation just nu" </a:t>
            </a:r>
          </a:p>
          <a:p>
            <a:pPr algn="l">
              <a:lnSpc>
                <a:spcPts val="4410"/>
              </a:lnSpc>
            </a:pPr>
          </a:p>
          <a:p>
            <a:pPr algn="l">
              <a:lnSpc>
                <a:spcPts val="4410"/>
              </a:lnSpc>
            </a:pPr>
          </a:p>
          <a:p>
            <a:pPr algn="l">
              <a:lnSpc>
                <a:spcPts val="4410"/>
              </a:lnSpc>
            </a:pPr>
            <a:r>
              <a:rPr lang="en-US" sz="3150">
                <a:solidFill>
                  <a:srgbClr val="FFFFFF"/>
                </a:solidFill>
                <a:latin typeface="Radikal 4"/>
                <a:ea typeface="Radikal 4"/>
                <a:cs typeface="Radikal 4"/>
                <a:sym typeface="Radikal 4"/>
              </a:rPr>
              <a:t>“Jag skulle behöva svar angående det vi diskuterade i går”</a:t>
            </a:r>
          </a:p>
          <a:p>
            <a:pPr algn="l">
              <a:lnSpc>
                <a:spcPts val="4410"/>
              </a:lnSpc>
            </a:pPr>
          </a:p>
          <a:p>
            <a:pPr algn="l">
              <a:lnSpc>
                <a:spcPts val="4410"/>
              </a:lnSpc>
            </a:pPr>
          </a:p>
          <a:p>
            <a:pPr algn="l">
              <a:lnSpc>
                <a:spcPts val="4410"/>
              </a:lnSpc>
            </a:pPr>
            <a:r>
              <a:rPr lang="en-US" sz="3150">
                <a:solidFill>
                  <a:srgbClr val="FFFFFF"/>
                </a:solidFill>
                <a:latin typeface="Radikal 4"/>
                <a:ea typeface="Radikal 4"/>
                <a:cs typeface="Radikal 4"/>
                <a:sym typeface="Radikal 4"/>
              </a:rPr>
              <a:t>“Hur är det med måendet i dag, känner du dig bättre? Är du i skolan och har du tänkt komma med till mommo i kväll? </a:t>
            </a:r>
          </a:p>
          <a:p>
            <a:pPr algn="l">
              <a:lnSpc>
                <a:spcPts val="4410"/>
              </a:lnSpc>
            </a:pPr>
          </a:p>
        </p:txBody>
      </p:sp>
      <p:sp>
        <p:nvSpPr>
          <p:cNvPr name="TextBox 3" id="3"/>
          <p:cNvSpPr txBox="true"/>
          <p:nvPr/>
        </p:nvSpPr>
        <p:spPr>
          <a:xfrm rot="0">
            <a:off x="834538" y="933450"/>
            <a:ext cx="16618924" cy="7962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509"/>
              </a:lnSpc>
            </a:pPr>
            <a:r>
              <a:rPr lang="en-US" sz="4649">
                <a:solidFill>
                  <a:srgbClr val="FFFFFF"/>
                </a:solidFill>
                <a:latin typeface="Radikal 3"/>
                <a:ea typeface="Radikal 3"/>
                <a:cs typeface="Radikal 3"/>
                <a:sym typeface="Radikal 3"/>
              </a:rPr>
              <a:t>Övning 2: Skriv om från vuxenspråk 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16434440" y="8976724"/>
            <a:ext cx="1649719" cy="1649719"/>
          </a:xfrm>
          <a:custGeom>
            <a:avLst/>
            <a:gdLst/>
            <a:ahLst/>
            <a:cxnLst/>
            <a:rect r="r" b="b" t="t" l="l"/>
            <a:pathLst>
              <a:path h="1649719" w="1649719">
                <a:moveTo>
                  <a:pt x="0" y="0"/>
                </a:moveTo>
                <a:lnTo>
                  <a:pt x="1649720" y="0"/>
                </a:lnTo>
                <a:lnTo>
                  <a:pt x="1649720" y="1649719"/>
                </a:lnTo>
                <a:lnTo>
                  <a:pt x="0" y="16497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2020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607157" y="3214980"/>
            <a:ext cx="4827283" cy="5877970"/>
          </a:xfrm>
          <a:custGeom>
            <a:avLst/>
            <a:gdLst/>
            <a:ahLst/>
            <a:cxnLst/>
            <a:rect r="r" b="b" t="t" l="l"/>
            <a:pathLst>
              <a:path h="5877970" w="4827283">
                <a:moveTo>
                  <a:pt x="0" y="0"/>
                </a:moveTo>
                <a:lnTo>
                  <a:pt x="4827283" y="0"/>
                </a:lnTo>
                <a:lnTo>
                  <a:pt x="4827283" y="5877970"/>
                </a:lnTo>
                <a:lnTo>
                  <a:pt x="0" y="58779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834538" y="2123417"/>
            <a:ext cx="16618924" cy="10915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10"/>
              </a:lnSpc>
            </a:pPr>
            <a:r>
              <a:rPr lang="en-US" sz="3150">
                <a:solidFill>
                  <a:srgbClr val="FFFFFF"/>
                </a:solidFill>
                <a:latin typeface="Radikal 4"/>
                <a:ea typeface="Radikal 4"/>
                <a:cs typeface="Radikal 4"/>
                <a:sym typeface="Radikal 4"/>
              </a:rPr>
              <a:t>Gör en lista med fem öppna frågor som lämpar sig att fråga av unga</a:t>
            </a:r>
          </a:p>
          <a:p>
            <a:pPr algn="l">
              <a:lnSpc>
                <a:spcPts val="4410"/>
              </a:lnSpc>
            </a:pPr>
          </a:p>
        </p:txBody>
      </p:sp>
      <p:sp>
        <p:nvSpPr>
          <p:cNvPr name="TextBox 4" id="4"/>
          <p:cNvSpPr txBox="true"/>
          <p:nvPr/>
        </p:nvSpPr>
        <p:spPr>
          <a:xfrm rot="0">
            <a:off x="834538" y="933450"/>
            <a:ext cx="16618924" cy="7962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509"/>
              </a:lnSpc>
            </a:pPr>
            <a:r>
              <a:rPr lang="en-US" sz="4649">
                <a:solidFill>
                  <a:srgbClr val="FFFFFF"/>
                </a:solidFill>
                <a:latin typeface="Radikal 3"/>
                <a:ea typeface="Radikal 3"/>
                <a:cs typeface="Radikal 3"/>
                <a:sym typeface="Radikal 3"/>
              </a:rPr>
              <a:t>Övning 3: Ställ öppna frågor 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834538" y="3119730"/>
            <a:ext cx="16618924" cy="7962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509"/>
              </a:lnSpc>
            </a:pPr>
            <a:r>
              <a:rPr lang="en-US" sz="4649">
                <a:solidFill>
                  <a:srgbClr val="FFFFFF"/>
                </a:solidFill>
                <a:latin typeface="Radikal 3"/>
                <a:ea typeface="Radikal 3"/>
                <a:cs typeface="Radikal 3"/>
                <a:sym typeface="Radikal 3"/>
              </a:rPr>
              <a:t>Övning 4: Emoij/gif tolkning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834538" y="4306546"/>
            <a:ext cx="8621483" cy="27489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10"/>
              </a:lnSpc>
            </a:pPr>
            <a:r>
              <a:rPr lang="en-US" sz="3150">
                <a:solidFill>
                  <a:srgbClr val="FFFFFF"/>
                </a:solidFill>
                <a:latin typeface="Radikal 4"/>
                <a:ea typeface="Radikal 4"/>
                <a:cs typeface="Radikal 4"/>
                <a:sym typeface="Radikal 4"/>
              </a:rPr>
              <a:t>Hur förstår vi känslor i text? Hur ändrar innebörden beroende på vilken emoij som finns eller inte finns? Hur undviker vi missförstånd? Diskutera i smågrupper</a:t>
            </a:r>
          </a:p>
          <a:p>
            <a:pPr algn="l">
              <a:lnSpc>
                <a:spcPts val="4410"/>
              </a:lnSpc>
            </a:pP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6434440" y="9002022"/>
            <a:ext cx="1649719" cy="1649719"/>
          </a:xfrm>
          <a:custGeom>
            <a:avLst/>
            <a:gdLst/>
            <a:ahLst/>
            <a:cxnLst/>
            <a:rect r="r" b="b" t="t" l="l"/>
            <a:pathLst>
              <a:path h="1649719" w="1649719">
                <a:moveTo>
                  <a:pt x="0" y="0"/>
                </a:moveTo>
                <a:lnTo>
                  <a:pt x="1649720" y="0"/>
                </a:lnTo>
                <a:lnTo>
                  <a:pt x="1649720" y="1649719"/>
                </a:lnTo>
                <a:lnTo>
                  <a:pt x="0" y="164971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2020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4803012" y="2339796"/>
            <a:ext cx="8681976" cy="67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FFFFFF"/>
                </a:solidFill>
                <a:latin typeface="Radikal 1"/>
                <a:ea typeface="Radikal 1"/>
                <a:cs typeface="Radikal 1"/>
                <a:sym typeface="Radikal 1"/>
              </a:rPr>
              <a:t>Tack för att du är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6213121" y="3337925"/>
            <a:ext cx="5861758" cy="1693042"/>
          </a:xfrm>
          <a:custGeom>
            <a:avLst/>
            <a:gdLst/>
            <a:ahLst/>
            <a:cxnLst/>
            <a:rect r="r" b="b" t="t" l="l"/>
            <a:pathLst>
              <a:path h="1693042" w="5861758">
                <a:moveTo>
                  <a:pt x="0" y="0"/>
                </a:moveTo>
                <a:lnTo>
                  <a:pt x="5861758" y="0"/>
                </a:lnTo>
                <a:lnTo>
                  <a:pt x="5861758" y="1693042"/>
                </a:lnTo>
                <a:lnTo>
                  <a:pt x="0" y="16930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18346" r="-391" b="-129236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4803012" y="4954767"/>
            <a:ext cx="8681976" cy="67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FFFFFF"/>
                </a:solidFill>
                <a:latin typeface="Radikal 1"/>
                <a:ea typeface="Radikal 1"/>
                <a:cs typeface="Radikal 1"/>
                <a:sym typeface="Radikal 1"/>
              </a:rPr>
              <a:t>med oss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-247634" y="-468842"/>
            <a:ext cx="8757011" cy="11103782"/>
          </a:xfrm>
          <a:custGeom>
            <a:avLst/>
            <a:gdLst/>
            <a:ahLst/>
            <a:cxnLst/>
            <a:rect r="r" b="b" t="t" l="l"/>
            <a:pathLst>
              <a:path h="11103782" w="8757011">
                <a:moveTo>
                  <a:pt x="0" y="0"/>
                </a:moveTo>
                <a:lnTo>
                  <a:pt x="8757010" y="0"/>
                </a:lnTo>
                <a:lnTo>
                  <a:pt x="8757010" y="11103782"/>
                </a:lnTo>
                <a:lnTo>
                  <a:pt x="0" y="1110378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9999"/>
            </a:blip>
            <a:stretch>
              <a:fillRect l="-209715" t="-91412" r="0" b="-91837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434440" y="8985221"/>
            <a:ext cx="1649719" cy="1649719"/>
          </a:xfrm>
          <a:custGeom>
            <a:avLst/>
            <a:gdLst/>
            <a:ahLst/>
            <a:cxnLst/>
            <a:rect r="r" b="b" t="t" l="l"/>
            <a:pathLst>
              <a:path h="1649719" w="1649719">
                <a:moveTo>
                  <a:pt x="0" y="0"/>
                </a:moveTo>
                <a:lnTo>
                  <a:pt x="1649720" y="0"/>
                </a:lnTo>
                <a:lnTo>
                  <a:pt x="1649720" y="1649719"/>
                </a:lnTo>
                <a:lnTo>
                  <a:pt x="0" y="164971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1235690"/>
          </a:xfrm>
          <a:custGeom>
            <a:avLst/>
            <a:gdLst/>
            <a:ahLst/>
            <a:cxnLst/>
            <a:rect r="r" b="b" t="t" l="l"/>
            <a:pathLst>
              <a:path h="11235690" w="18288000">
                <a:moveTo>
                  <a:pt x="0" y="0"/>
                </a:moveTo>
                <a:lnTo>
                  <a:pt x="18288000" y="0"/>
                </a:lnTo>
                <a:lnTo>
                  <a:pt x="18288000" y="11235690"/>
                </a:lnTo>
                <a:lnTo>
                  <a:pt x="0" y="112356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1251" t="-19143" r="0" b="-12345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594000" y="2236321"/>
            <a:ext cx="3946303" cy="6763048"/>
          </a:xfrm>
          <a:custGeom>
            <a:avLst/>
            <a:gdLst/>
            <a:ahLst/>
            <a:cxnLst/>
            <a:rect r="r" b="b" t="t" l="l"/>
            <a:pathLst>
              <a:path h="6763048" w="3946303">
                <a:moveTo>
                  <a:pt x="0" y="0"/>
                </a:moveTo>
                <a:lnTo>
                  <a:pt x="3946303" y="0"/>
                </a:lnTo>
                <a:lnTo>
                  <a:pt x="3946303" y="6763048"/>
                </a:lnTo>
                <a:lnTo>
                  <a:pt x="0" y="67630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164531" y="8711362"/>
            <a:ext cx="1849554" cy="1849554"/>
          </a:xfrm>
          <a:custGeom>
            <a:avLst/>
            <a:gdLst/>
            <a:ahLst/>
            <a:cxnLst/>
            <a:rect r="r" b="b" t="t" l="l"/>
            <a:pathLst>
              <a:path h="1849554" w="1849554">
                <a:moveTo>
                  <a:pt x="0" y="0"/>
                </a:moveTo>
                <a:lnTo>
                  <a:pt x="1849554" y="0"/>
                </a:lnTo>
                <a:lnTo>
                  <a:pt x="1849554" y="1849553"/>
                </a:lnTo>
                <a:lnTo>
                  <a:pt x="0" y="184955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758036" y="1347795"/>
            <a:ext cx="6474834" cy="9410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>
                <a:solidFill>
                  <a:srgbClr val="FFFFFF"/>
                </a:solidFill>
                <a:latin typeface="Radikal 2"/>
                <a:ea typeface="Radikal 2"/>
                <a:cs typeface="Radikal 2"/>
                <a:sym typeface="Radikal 2"/>
              </a:rPr>
              <a:t>En svenkspråkig digital stödtjänst för unga som är 12-29 år</a:t>
            </a:r>
          </a:p>
          <a:p>
            <a:pPr algn="ctr">
              <a:lnSpc>
                <a:spcPts val="4199"/>
              </a:lnSpc>
            </a:pPr>
            <a:r>
              <a:rPr lang="en-US" sz="2999">
                <a:solidFill>
                  <a:srgbClr val="FFFFFF"/>
                </a:solidFill>
                <a:latin typeface="Radikal 2"/>
                <a:ea typeface="Radikal 2"/>
                <a:cs typeface="Radikal 2"/>
                <a:sym typeface="Radikal 2"/>
              </a:rPr>
              <a:t>Anonym och gratis</a:t>
            </a:r>
          </a:p>
          <a:p>
            <a:pPr algn="ctr">
              <a:lnSpc>
                <a:spcPts val="4199"/>
              </a:lnSpc>
            </a:pPr>
            <a:r>
              <a:rPr lang="en-US" sz="2999">
                <a:solidFill>
                  <a:srgbClr val="FFFFFF"/>
                </a:solidFill>
                <a:latin typeface="Radikal 2"/>
                <a:ea typeface="Radikal 2"/>
                <a:cs typeface="Radikal 2"/>
                <a:sym typeface="Radikal 2"/>
              </a:rPr>
              <a:t>Diagnos-och remissfritt</a:t>
            </a:r>
          </a:p>
          <a:p>
            <a:pPr algn="ctr">
              <a:lnSpc>
                <a:spcPts val="4199"/>
              </a:lnSpc>
            </a:pPr>
          </a:p>
          <a:p>
            <a:pPr algn="ctr">
              <a:lnSpc>
                <a:spcPts val="4199"/>
              </a:lnSpc>
            </a:pPr>
            <a:r>
              <a:rPr lang="en-US" sz="2999">
                <a:solidFill>
                  <a:srgbClr val="FFFFFF"/>
                </a:solidFill>
                <a:latin typeface="Radikal 2"/>
                <a:ea typeface="Radikal 2"/>
                <a:cs typeface="Radikal 2"/>
                <a:sym typeface="Radikal 2"/>
              </a:rPr>
              <a:t>Öppet: vardagar kl.15-19 och veckoslut kl. 17-21</a:t>
            </a:r>
          </a:p>
          <a:p>
            <a:pPr algn="ctr">
              <a:lnSpc>
                <a:spcPts val="4199"/>
              </a:lnSpc>
            </a:pPr>
          </a:p>
          <a:p>
            <a:pPr algn="ctr">
              <a:lnSpc>
                <a:spcPts val="4199"/>
              </a:lnSpc>
            </a:pPr>
            <a:r>
              <a:rPr lang="en-US" sz="2999">
                <a:solidFill>
                  <a:srgbClr val="FFFFFF"/>
                </a:solidFill>
                <a:latin typeface="Radikal 2"/>
                <a:ea typeface="Radikal 2"/>
                <a:cs typeface="Radikal 2"/>
                <a:sym typeface="Radikal 2"/>
              </a:rPr>
              <a:t>På chatten jourar professionella och studerande inom social-, hälso och ungdomsbranschen samt utbildade frivilliga</a:t>
            </a:r>
          </a:p>
          <a:p>
            <a:pPr algn="ctr">
              <a:lnSpc>
                <a:spcPts val="4199"/>
              </a:lnSpc>
            </a:pPr>
            <a:r>
              <a:rPr lang="en-US" sz="2999">
                <a:solidFill>
                  <a:srgbClr val="FFFFFF"/>
                </a:solidFill>
                <a:latin typeface="Radikal 2"/>
                <a:ea typeface="Radikal 2"/>
                <a:cs typeface="Radikal 2"/>
                <a:sym typeface="Radikal 2"/>
              </a:rPr>
              <a:t>Stöder psykisk hälsa och förebygger psykisk ohälsa </a:t>
            </a:r>
          </a:p>
          <a:p>
            <a:pPr algn="ctr">
              <a:lnSpc>
                <a:spcPts val="4199"/>
              </a:lnSpc>
            </a:pPr>
          </a:p>
          <a:p>
            <a:pPr algn="ctr">
              <a:lnSpc>
                <a:spcPts val="4199"/>
              </a:lnSpc>
            </a:pPr>
            <a:r>
              <a:rPr lang="en-US" sz="2999">
                <a:solidFill>
                  <a:srgbClr val="FFFFFF"/>
                </a:solidFill>
                <a:latin typeface="Radikal 2"/>
                <a:ea typeface="Radikal 2"/>
                <a:cs typeface="Radikal 2"/>
                <a:sym typeface="Radikal 2"/>
              </a:rPr>
              <a:t>Chatten hittas på: sekasin.fi/sv</a:t>
            </a:r>
          </a:p>
          <a:p>
            <a:pPr algn="ctr">
              <a:lnSpc>
                <a:spcPts val="4199"/>
              </a:lnSpc>
            </a:pPr>
          </a:p>
          <a:p>
            <a:pPr algn="ctr">
              <a:lnSpc>
                <a:spcPts val="4199"/>
              </a:lnSpc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5605645" y="257211"/>
            <a:ext cx="8334031" cy="7714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500">
                <a:solidFill>
                  <a:srgbClr val="FFFFFF"/>
                </a:solidFill>
                <a:latin typeface="Radikal 3"/>
                <a:ea typeface="Radikal 3"/>
                <a:cs typeface="Radikal 3"/>
                <a:sym typeface="Radikal 3"/>
              </a:rPr>
              <a:t>VAD ÄR SEKASIN-CHATTEN?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2020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8069064" y="44631"/>
            <a:ext cx="10218936" cy="10571333"/>
          </a:xfrm>
          <a:custGeom>
            <a:avLst/>
            <a:gdLst/>
            <a:ahLst/>
            <a:cxnLst/>
            <a:rect r="r" b="b" t="t" l="l"/>
            <a:pathLst>
              <a:path h="10571333" w="10218936">
                <a:moveTo>
                  <a:pt x="0" y="0"/>
                </a:moveTo>
                <a:lnTo>
                  <a:pt x="10218936" y="0"/>
                </a:lnTo>
                <a:lnTo>
                  <a:pt x="10218936" y="10571333"/>
                </a:lnTo>
                <a:lnTo>
                  <a:pt x="0" y="1057133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3186" r="0" b="-15701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8396307" y="9791104"/>
            <a:ext cx="1495386" cy="403898"/>
          </a:xfrm>
          <a:custGeom>
            <a:avLst/>
            <a:gdLst/>
            <a:ahLst/>
            <a:cxnLst/>
            <a:rect r="r" b="b" t="t" l="l"/>
            <a:pathLst>
              <a:path h="403898" w="1495386">
                <a:moveTo>
                  <a:pt x="0" y="0"/>
                </a:moveTo>
                <a:lnTo>
                  <a:pt x="1495386" y="0"/>
                </a:lnTo>
                <a:lnTo>
                  <a:pt x="1495386" y="403898"/>
                </a:lnTo>
                <a:lnTo>
                  <a:pt x="0" y="40389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8999"/>
            </a:blip>
            <a:stretch>
              <a:fillRect l="0" t="-131531" r="0" b="-138706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028700" y="1028700"/>
            <a:ext cx="6621338" cy="8077672"/>
            <a:chOff x="0" y="0"/>
            <a:chExt cx="8828451" cy="1077022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5994401" y="1395721"/>
              <a:ext cx="1849857" cy="2010714"/>
            </a:xfrm>
            <a:custGeom>
              <a:avLst/>
              <a:gdLst/>
              <a:ahLst/>
              <a:cxnLst/>
              <a:rect r="r" b="b" t="t" l="l"/>
              <a:pathLst>
                <a:path h="2010714" w="1849857">
                  <a:moveTo>
                    <a:pt x="0" y="0"/>
                  </a:moveTo>
                  <a:lnTo>
                    <a:pt x="1849856" y="0"/>
                  </a:lnTo>
                  <a:lnTo>
                    <a:pt x="1849856" y="2010714"/>
                  </a:lnTo>
                  <a:lnTo>
                    <a:pt x="0" y="20107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 rot="0">
              <a:off x="0" y="4234275"/>
              <a:ext cx="8828451" cy="653595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605219" indent="-302610" lvl="1">
                <a:lnSpc>
                  <a:spcPts val="3924"/>
                </a:lnSpc>
                <a:buFont typeface="Arial"/>
                <a:buChar char="•"/>
              </a:pPr>
              <a:r>
                <a:rPr lang="en-US" sz="2803">
                  <a:solidFill>
                    <a:srgbClr val="FFFFFF"/>
                  </a:solidFill>
                  <a:latin typeface="Radikal 4"/>
                  <a:ea typeface="Radikal 4"/>
                  <a:cs typeface="Radikal 4"/>
                  <a:sym typeface="Radikal 4"/>
                </a:rPr>
                <a:t>Allt fler unga uttrycker sig, söker stöd och bygger relationer via text (chatt, sms, DM, sociala medier).</a:t>
              </a:r>
            </a:p>
            <a:p>
              <a:pPr algn="l" marL="605219" indent="-302610" lvl="1">
                <a:lnSpc>
                  <a:spcPts val="3924"/>
                </a:lnSpc>
                <a:buFont typeface="Arial"/>
                <a:buChar char="•"/>
              </a:pPr>
              <a:r>
                <a:rPr lang="en-US" sz="2803">
                  <a:solidFill>
                    <a:srgbClr val="FFFFFF"/>
                  </a:solidFill>
                  <a:latin typeface="Radikal 4"/>
                  <a:ea typeface="Radikal 4"/>
                  <a:cs typeface="Radikal 4"/>
                  <a:sym typeface="Radikal 4"/>
                </a:rPr>
                <a:t>Text ger trygghet, anonymitet och tid att tänka – men också nya utmaningar för vuxna.</a:t>
              </a:r>
            </a:p>
            <a:p>
              <a:pPr algn="l">
                <a:lnSpc>
                  <a:spcPts val="3924"/>
                </a:lnSpc>
              </a:pPr>
            </a:p>
            <a:p>
              <a:pPr algn="l">
                <a:lnSpc>
                  <a:spcPts val="3924"/>
                </a:lnSpc>
              </a:pPr>
              <a:r>
                <a:rPr lang="en-US" sz="2803">
                  <a:solidFill>
                    <a:srgbClr val="FFFFFF"/>
                  </a:solidFill>
                  <a:latin typeface="Radikal 4"/>
                  <a:ea typeface="Radikal 4"/>
                  <a:cs typeface="Radikal 4"/>
                  <a:sym typeface="Radikal 4"/>
                </a:rPr>
                <a:t>Målsättning: Förstå hur man bygger tillit och kontakt i text, samt undviker de vanligaste fallgroparna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-95250"/>
              <a:ext cx="8828451" cy="106290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6739"/>
                </a:lnSpc>
              </a:pPr>
              <a:r>
                <a:rPr lang="en-US" sz="4813">
                  <a:solidFill>
                    <a:srgbClr val="FFFFFF"/>
                  </a:solidFill>
                  <a:latin typeface="Radikal 3"/>
                  <a:ea typeface="Radikal 3"/>
                  <a:cs typeface="Radikal 3"/>
                  <a:sym typeface="Radikal 3"/>
                </a:rPr>
                <a:t>Varför är text viktigt?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779758" y="1552050"/>
              <a:ext cx="4800116" cy="157783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199"/>
                </a:lnSpc>
              </a:pPr>
              <a:r>
                <a:rPr lang="en-US" sz="2285">
                  <a:solidFill>
                    <a:srgbClr val="FFFFFF"/>
                  </a:solidFill>
                  <a:latin typeface="Radikal 4"/>
                  <a:ea typeface="Radikal 4"/>
                  <a:cs typeface="Radikal 4"/>
                  <a:sym typeface="Radikal 4"/>
                </a:rPr>
                <a:t>Har du försökt nå unga genom att ringa vanligt samtal? </a:t>
              </a: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16434440" y="8966245"/>
            <a:ext cx="1649719" cy="1649719"/>
          </a:xfrm>
          <a:custGeom>
            <a:avLst/>
            <a:gdLst/>
            <a:ahLst/>
            <a:cxnLst/>
            <a:rect r="r" b="b" t="t" l="l"/>
            <a:pathLst>
              <a:path h="1649719" w="1649719">
                <a:moveTo>
                  <a:pt x="0" y="0"/>
                </a:moveTo>
                <a:lnTo>
                  <a:pt x="1649720" y="0"/>
                </a:lnTo>
                <a:lnTo>
                  <a:pt x="1649720" y="1649719"/>
                </a:lnTo>
                <a:lnTo>
                  <a:pt x="0" y="164971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2020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594947" y="2725363"/>
            <a:ext cx="12252887" cy="64560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94631" indent="-397316" lvl="1">
              <a:lnSpc>
                <a:spcPts val="5152"/>
              </a:lnSpc>
              <a:buFont typeface="Arial"/>
              <a:buChar char="•"/>
            </a:pPr>
            <a:r>
              <a:rPr lang="en-US" sz="3680">
                <a:solidFill>
                  <a:srgbClr val="FFFFFF"/>
                </a:solidFill>
                <a:latin typeface="Radikal 4"/>
                <a:ea typeface="Radikal 4"/>
                <a:cs typeface="Radikal 4"/>
                <a:sym typeface="Radikal 4"/>
              </a:rPr>
              <a:t>Använda en blandning av svenska/engelska/finska</a:t>
            </a:r>
          </a:p>
          <a:p>
            <a:pPr algn="l" marL="794631" indent="-397316" lvl="1">
              <a:lnSpc>
                <a:spcPts val="5152"/>
              </a:lnSpc>
              <a:buFont typeface="Arial"/>
              <a:buChar char="•"/>
            </a:pPr>
            <a:r>
              <a:rPr lang="en-US" sz="3680">
                <a:solidFill>
                  <a:srgbClr val="FFFFFF"/>
                </a:solidFill>
                <a:latin typeface="Radikal 4"/>
                <a:ea typeface="Radikal 4"/>
                <a:cs typeface="Radikal 4"/>
                <a:sym typeface="Radikal 4"/>
              </a:rPr>
              <a:t>användning av gif/mems/symboler.</a:t>
            </a:r>
          </a:p>
          <a:p>
            <a:pPr algn="l" marL="794631" indent="-397316" lvl="1">
              <a:lnSpc>
                <a:spcPts val="5152"/>
              </a:lnSpc>
              <a:buFont typeface="Arial"/>
              <a:buChar char="•"/>
            </a:pPr>
            <a:r>
              <a:rPr lang="en-US" sz="3680">
                <a:solidFill>
                  <a:srgbClr val="FFFFFF"/>
                </a:solidFill>
                <a:latin typeface="Radikal 4"/>
                <a:ea typeface="Radikal 4"/>
                <a:cs typeface="Radikal 4"/>
                <a:sym typeface="Radikal 4"/>
              </a:rPr>
              <a:t>Växlande vilja till kontakt: Svarsfrekvens och engagemang kan skifta snabbt – och betyder inte alltid ointresse.</a:t>
            </a:r>
          </a:p>
          <a:p>
            <a:pPr algn="l" marL="794631" indent="-397316" lvl="1">
              <a:lnSpc>
                <a:spcPts val="5152"/>
              </a:lnSpc>
              <a:buFont typeface="Arial"/>
              <a:buChar char="•"/>
            </a:pPr>
            <a:r>
              <a:rPr lang="en-US" sz="3680">
                <a:solidFill>
                  <a:srgbClr val="FFFFFF"/>
                </a:solidFill>
                <a:latin typeface="Radikal 4"/>
                <a:ea typeface="Radikal 4"/>
                <a:cs typeface="Radikal 4"/>
                <a:sym typeface="Radikal 4"/>
              </a:rPr>
              <a:t>Humor och ironi: Ofta osynlig för vuxna om man bara läser ordagrant.</a:t>
            </a:r>
          </a:p>
          <a:p>
            <a:pPr algn="l">
              <a:lnSpc>
                <a:spcPts val="5152"/>
              </a:lnSpc>
            </a:pPr>
          </a:p>
          <a:p>
            <a:pPr algn="l">
              <a:lnSpc>
                <a:spcPts val="5152"/>
              </a:lnSpc>
            </a:pPr>
            <a:r>
              <a:rPr lang="en-US" sz="3680">
                <a:solidFill>
                  <a:srgbClr val="FFFFFF"/>
                </a:solidFill>
                <a:latin typeface="Radikal 4"/>
                <a:ea typeface="Radikal 4"/>
                <a:cs typeface="Radikal 4"/>
                <a:sym typeface="Radikal 4"/>
              </a:rPr>
              <a:t>Trygghet i distans: Ett textmeddelande kan kännas säkrare än ett samtal ansikte mot ansikte.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4603548" y="5844541"/>
            <a:ext cx="2655752" cy="3413759"/>
          </a:xfrm>
          <a:custGeom>
            <a:avLst/>
            <a:gdLst/>
            <a:ahLst/>
            <a:cxnLst/>
            <a:rect r="r" b="b" t="t" l="l"/>
            <a:pathLst>
              <a:path h="3413759" w="2655752">
                <a:moveTo>
                  <a:pt x="0" y="0"/>
                </a:moveTo>
                <a:lnTo>
                  <a:pt x="2655752" y="0"/>
                </a:lnTo>
                <a:lnTo>
                  <a:pt x="2655752" y="3413759"/>
                </a:lnTo>
                <a:lnTo>
                  <a:pt x="0" y="341375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028700" y="933450"/>
            <a:ext cx="14528999" cy="7962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509"/>
              </a:lnSpc>
            </a:pPr>
            <a:r>
              <a:rPr lang="en-US" b="true" sz="4649">
                <a:solidFill>
                  <a:srgbClr val="FFFFFF"/>
                </a:solidFill>
                <a:latin typeface="Radikal 3"/>
                <a:ea typeface="Radikal 3"/>
                <a:cs typeface="Radikal 3"/>
                <a:sym typeface="Radikal 3"/>
              </a:rPr>
              <a:t>Vad kännetecknar tonåringars textkommunikation?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16434440" y="8849120"/>
            <a:ext cx="1649719" cy="1649719"/>
          </a:xfrm>
          <a:custGeom>
            <a:avLst/>
            <a:gdLst/>
            <a:ahLst/>
            <a:cxnLst/>
            <a:rect r="r" b="b" t="t" l="l"/>
            <a:pathLst>
              <a:path h="1649719" w="1649719">
                <a:moveTo>
                  <a:pt x="0" y="0"/>
                </a:moveTo>
                <a:lnTo>
                  <a:pt x="1649720" y="0"/>
                </a:lnTo>
                <a:lnTo>
                  <a:pt x="1649720" y="1649719"/>
                </a:lnTo>
                <a:lnTo>
                  <a:pt x="0" y="164971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2020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1875565"/>
            <a:ext cx="13147599" cy="69825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15340" indent="-307670" lvl="1">
              <a:lnSpc>
                <a:spcPts val="3990"/>
              </a:lnSpc>
              <a:buFont typeface="Arial"/>
              <a:buChar char="•"/>
            </a:pPr>
            <a:r>
              <a:rPr lang="en-US" sz="2850">
                <a:solidFill>
                  <a:srgbClr val="FFFFFF"/>
                </a:solidFill>
                <a:latin typeface="Radikal 4"/>
                <a:ea typeface="Radikal 4"/>
                <a:cs typeface="Radikal 4"/>
                <a:sym typeface="Radikal 4"/>
              </a:rPr>
              <a:t>Svara snabbt – men inte för snabbt</a:t>
            </a:r>
          </a:p>
          <a:p>
            <a:pPr algn="l" marL="615340" indent="-307670" lvl="1">
              <a:lnSpc>
                <a:spcPts val="3990"/>
              </a:lnSpc>
              <a:buFont typeface="Arial"/>
              <a:buChar char="•"/>
            </a:pPr>
            <a:r>
              <a:rPr lang="en-US" sz="2850">
                <a:solidFill>
                  <a:srgbClr val="FFFFFF"/>
                </a:solidFill>
                <a:latin typeface="Radikal 4"/>
                <a:ea typeface="Radikal 4"/>
                <a:cs typeface="Radikal 4"/>
                <a:sym typeface="Radikal 4"/>
              </a:rPr>
              <a:t>Visa att du ser och lyssnar, men respektera tystnad och att svaret kan komma senare.</a:t>
            </a:r>
          </a:p>
          <a:p>
            <a:pPr algn="l" marL="615340" indent="-307670" lvl="1">
              <a:lnSpc>
                <a:spcPts val="3990"/>
              </a:lnSpc>
              <a:buFont typeface="Arial"/>
              <a:buChar char="•"/>
            </a:pPr>
            <a:r>
              <a:rPr lang="en-US" sz="2850">
                <a:solidFill>
                  <a:srgbClr val="FFFFFF"/>
                </a:solidFill>
                <a:latin typeface="Radikal 4"/>
                <a:ea typeface="Radikal 4"/>
                <a:cs typeface="Radikal 4"/>
                <a:sym typeface="Radikal 4"/>
              </a:rPr>
              <a:t>Ställ öppna, ärliga frågor. En fråga i taget. </a:t>
            </a:r>
          </a:p>
          <a:p>
            <a:pPr algn="l" marL="615340" indent="-307670" lvl="1">
              <a:lnSpc>
                <a:spcPts val="3990"/>
              </a:lnSpc>
              <a:buFont typeface="Arial"/>
              <a:buChar char="•"/>
            </a:pPr>
            <a:r>
              <a:rPr lang="en-US" sz="2850">
                <a:solidFill>
                  <a:srgbClr val="FFFFFF"/>
                </a:solidFill>
                <a:latin typeface="Radikal 4"/>
                <a:ea typeface="Radikal 4"/>
                <a:cs typeface="Radikal 4"/>
                <a:sym typeface="Radikal 4"/>
              </a:rPr>
              <a:t>Undvik ledande frågor, testa istället: "Hur tänker du om det?" eller "Vill du berätta mer?"</a:t>
            </a:r>
          </a:p>
          <a:p>
            <a:pPr algn="l" marL="615340" indent="-307670" lvl="1">
              <a:lnSpc>
                <a:spcPts val="3990"/>
              </a:lnSpc>
              <a:buFont typeface="Arial"/>
              <a:buChar char="•"/>
            </a:pPr>
            <a:r>
              <a:rPr lang="en-US" sz="2850">
                <a:solidFill>
                  <a:srgbClr val="FFFFFF"/>
                </a:solidFill>
                <a:latin typeface="Radikal 4"/>
                <a:ea typeface="Radikal 4"/>
                <a:cs typeface="Radikal 4"/>
                <a:sym typeface="Radikal 4"/>
              </a:rPr>
              <a:t>Avstå från tolkningar och svar på allt direkt</a:t>
            </a:r>
          </a:p>
          <a:p>
            <a:pPr algn="l" marL="615340" indent="-307670" lvl="1">
              <a:lnSpc>
                <a:spcPts val="3990"/>
              </a:lnSpc>
              <a:buFont typeface="Arial"/>
              <a:buChar char="•"/>
            </a:pPr>
            <a:r>
              <a:rPr lang="en-US" sz="2850">
                <a:solidFill>
                  <a:srgbClr val="FFFFFF"/>
                </a:solidFill>
                <a:latin typeface="Radikal 4"/>
                <a:ea typeface="Radikal 4"/>
                <a:cs typeface="Radikal 4"/>
                <a:sym typeface="Radikal 4"/>
              </a:rPr>
              <a:t>B</a:t>
            </a:r>
            <a:r>
              <a:rPr lang="en-US" sz="2850">
                <a:solidFill>
                  <a:srgbClr val="FFFFFF"/>
                </a:solidFill>
                <a:latin typeface="Radikal 4"/>
                <a:ea typeface="Radikal 4"/>
                <a:cs typeface="Radikal 4"/>
                <a:sym typeface="Radikal 4"/>
              </a:rPr>
              <a:t>ekräfta först känslan: "Det låter tufft", "Jag hör att du är arg/ledsen/förvirrad".</a:t>
            </a:r>
          </a:p>
          <a:p>
            <a:pPr algn="l" marL="615340" indent="-307670" lvl="1">
              <a:lnSpc>
                <a:spcPts val="3990"/>
              </a:lnSpc>
              <a:buFont typeface="Arial"/>
              <a:buChar char="•"/>
            </a:pPr>
            <a:r>
              <a:rPr lang="en-US" sz="2850">
                <a:solidFill>
                  <a:srgbClr val="FFFFFF"/>
                </a:solidFill>
                <a:latin typeface="Radikal 4"/>
                <a:ea typeface="Radikal 4"/>
                <a:cs typeface="Radikal 4"/>
                <a:sym typeface="Radikal 4"/>
              </a:rPr>
              <a:t>Använd ett enkelt, varmt språk</a:t>
            </a:r>
          </a:p>
          <a:p>
            <a:pPr algn="l" marL="615340" indent="-307670" lvl="1">
              <a:lnSpc>
                <a:spcPts val="3990"/>
              </a:lnSpc>
              <a:buFont typeface="Arial"/>
              <a:buChar char="•"/>
            </a:pPr>
            <a:r>
              <a:rPr lang="en-US" sz="2850">
                <a:solidFill>
                  <a:srgbClr val="FFFFFF"/>
                </a:solidFill>
                <a:latin typeface="Radikal 4"/>
                <a:ea typeface="Radikal 4"/>
                <a:cs typeface="Radikal 4"/>
                <a:sym typeface="Radikal 4"/>
              </a:rPr>
              <a:t>Undvik vuxen-jargong och formella uttryck ("Vi ämnar att...").</a:t>
            </a:r>
          </a:p>
          <a:p>
            <a:pPr algn="l" marL="615340" indent="-307670" lvl="1">
              <a:lnSpc>
                <a:spcPts val="3990"/>
              </a:lnSpc>
              <a:buFont typeface="Arial"/>
              <a:buChar char="•"/>
            </a:pPr>
            <a:r>
              <a:rPr lang="en-US" sz="2850">
                <a:solidFill>
                  <a:srgbClr val="FFFFFF"/>
                </a:solidFill>
                <a:latin typeface="Radikal 4"/>
                <a:ea typeface="Radikal 4"/>
                <a:cs typeface="Radikal 4"/>
                <a:sym typeface="Radikal 4"/>
              </a:rPr>
              <a:t>Var försiktig med ironi och humor</a:t>
            </a:r>
          </a:p>
          <a:p>
            <a:pPr algn="l" marL="615340" indent="-307670" lvl="1">
              <a:lnSpc>
                <a:spcPts val="3990"/>
              </a:lnSpc>
              <a:buFont typeface="Arial"/>
              <a:buChar char="•"/>
            </a:pPr>
            <a:r>
              <a:rPr lang="en-US" sz="2850">
                <a:solidFill>
                  <a:srgbClr val="FFFFFF"/>
                </a:solidFill>
                <a:latin typeface="Radikal 4"/>
                <a:ea typeface="Radikal 4"/>
                <a:cs typeface="Radikal 4"/>
                <a:sym typeface="Radikal 4"/>
              </a:rPr>
              <a:t>Mycket kan missförstås i text – håll dig till tydliga stödjande svar.</a:t>
            </a:r>
          </a:p>
          <a:p>
            <a:pPr algn="l">
              <a:lnSpc>
                <a:spcPts val="3990"/>
              </a:lnSpc>
            </a:pP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2766832" y="6196000"/>
            <a:ext cx="2340032" cy="2836403"/>
          </a:xfrm>
          <a:custGeom>
            <a:avLst/>
            <a:gdLst/>
            <a:ahLst/>
            <a:cxnLst/>
            <a:rect r="r" b="b" t="t" l="l"/>
            <a:pathLst>
              <a:path h="2836403" w="2340032">
                <a:moveTo>
                  <a:pt x="0" y="0"/>
                </a:moveTo>
                <a:lnTo>
                  <a:pt x="2340032" y="0"/>
                </a:lnTo>
                <a:lnTo>
                  <a:pt x="2340032" y="2836403"/>
                </a:lnTo>
                <a:lnTo>
                  <a:pt x="0" y="28364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028700" y="933450"/>
            <a:ext cx="16618924" cy="7962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509"/>
              </a:lnSpc>
            </a:pPr>
            <a:r>
              <a:rPr lang="en-US" sz="4649">
                <a:solidFill>
                  <a:srgbClr val="FFFFFF"/>
                </a:solidFill>
                <a:latin typeface="Radikal 3"/>
                <a:ea typeface="Radikal 3"/>
                <a:cs typeface="Radikal 3"/>
                <a:sym typeface="Radikal 3"/>
              </a:rPr>
              <a:t>B</a:t>
            </a:r>
            <a:r>
              <a:rPr lang="en-US" b="true" sz="4649">
                <a:solidFill>
                  <a:srgbClr val="FFFFFF"/>
                </a:solidFill>
                <a:latin typeface="Radikal 3"/>
                <a:ea typeface="Radikal 3"/>
                <a:cs typeface="Radikal 3"/>
                <a:sym typeface="Radikal 3"/>
              </a:rPr>
              <a:t>ra att tänka på i textkommunikation med unga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16434440" y="8858093"/>
            <a:ext cx="1649719" cy="1649719"/>
          </a:xfrm>
          <a:custGeom>
            <a:avLst/>
            <a:gdLst/>
            <a:ahLst/>
            <a:cxnLst/>
            <a:rect r="r" b="b" t="t" l="l"/>
            <a:pathLst>
              <a:path h="1649719" w="1649719">
                <a:moveTo>
                  <a:pt x="0" y="0"/>
                </a:moveTo>
                <a:lnTo>
                  <a:pt x="1649720" y="0"/>
                </a:lnTo>
                <a:lnTo>
                  <a:pt x="1649720" y="1649719"/>
                </a:lnTo>
                <a:lnTo>
                  <a:pt x="0" y="164971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513812" y="8877408"/>
            <a:ext cx="1649719" cy="1649719"/>
          </a:xfrm>
          <a:custGeom>
            <a:avLst/>
            <a:gdLst/>
            <a:ahLst/>
            <a:cxnLst/>
            <a:rect r="r" b="b" t="t" l="l"/>
            <a:pathLst>
              <a:path h="1649719" w="1649719">
                <a:moveTo>
                  <a:pt x="0" y="0"/>
                </a:moveTo>
                <a:lnTo>
                  <a:pt x="1649719" y="0"/>
                </a:lnTo>
                <a:lnTo>
                  <a:pt x="1649719" y="1649720"/>
                </a:lnTo>
                <a:lnTo>
                  <a:pt x="0" y="16497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1000125"/>
            <a:ext cx="14804552" cy="7269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95"/>
              </a:lnSpc>
            </a:pPr>
            <a:r>
              <a:rPr lang="en-US" sz="4599" spc="91">
                <a:solidFill>
                  <a:srgbClr val="FFFFFF"/>
                </a:solidFill>
                <a:latin typeface="Radikal 5"/>
                <a:ea typeface="Radikal 5"/>
                <a:cs typeface="Radikal 5"/>
                <a:sym typeface="Radikal 5"/>
              </a:rPr>
              <a:t> Empati och sympati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203010" y="1681657"/>
            <a:ext cx="11499545" cy="75189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04"/>
              </a:lnSpc>
            </a:pPr>
            <a:r>
              <a:rPr lang="en-US" sz="2860" spc="57">
                <a:solidFill>
                  <a:srgbClr val="FFFFFF"/>
                </a:solidFill>
                <a:latin typeface="Radikal 4"/>
                <a:ea typeface="Radikal 4"/>
                <a:cs typeface="Radikal 4"/>
                <a:sym typeface="Radikal 4"/>
              </a:rPr>
              <a:t>Empati </a:t>
            </a:r>
          </a:p>
          <a:p>
            <a:pPr algn="l" marL="617582" indent="-308791" lvl="1">
              <a:lnSpc>
                <a:spcPts val="4004"/>
              </a:lnSpc>
              <a:buFont typeface="Arial"/>
              <a:buChar char="•"/>
            </a:pPr>
            <a:r>
              <a:rPr lang="en-US" sz="2860">
                <a:solidFill>
                  <a:srgbClr val="FFFFFF"/>
                </a:solidFill>
                <a:latin typeface="Radikal 4"/>
                <a:ea typeface="Radikal 4"/>
                <a:cs typeface="Radikal 4"/>
                <a:sym typeface="Radikal 4"/>
              </a:rPr>
              <a:t>Perspektiv, förstå en annan persons perspektiv och respektera deras synsätt</a:t>
            </a:r>
          </a:p>
          <a:p>
            <a:pPr algn="l" marL="617582" indent="-308791" lvl="1">
              <a:lnSpc>
                <a:spcPts val="4004"/>
              </a:lnSpc>
              <a:buFont typeface="Arial"/>
              <a:buChar char="•"/>
            </a:pPr>
            <a:r>
              <a:rPr lang="en-US" sz="2860">
                <a:solidFill>
                  <a:srgbClr val="FFFFFF"/>
                </a:solidFill>
                <a:latin typeface="Radikal 4"/>
                <a:ea typeface="Radikal 4"/>
                <a:cs typeface="Radikal 4"/>
                <a:sym typeface="Radikal 4"/>
              </a:rPr>
              <a:t>Acceptera utan att vara dömande. </a:t>
            </a:r>
          </a:p>
          <a:p>
            <a:pPr algn="l" marL="617582" indent="-308791" lvl="1">
              <a:lnSpc>
                <a:spcPts val="4004"/>
              </a:lnSpc>
              <a:buFont typeface="Arial"/>
              <a:buChar char="•"/>
            </a:pPr>
            <a:r>
              <a:rPr lang="en-US" sz="2860">
                <a:solidFill>
                  <a:srgbClr val="FFFFFF"/>
                </a:solidFill>
                <a:latin typeface="Radikal 4"/>
                <a:ea typeface="Radikal 4"/>
                <a:cs typeface="Radikal 4"/>
                <a:sym typeface="Radikal 4"/>
              </a:rPr>
              <a:t>Identifiera känslor och kommunicera det “jag ser att du nu..”</a:t>
            </a:r>
          </a:p>
          <a:p>
            <a:pPr algn="l" marL="617582" indent="-308791" lvl="1">
              <a:lnSpc>
                <a:spcPts val="4004"/>
              </a:lnSpc>
              <a:buFont typeface="Arial"/>
              <a:buChar char="•"/>
            </a:pPr>
            <a:r>
              <a:rPr lang="en-US" sz="2860">
                <a:solidFill>
                  <a:srgbClr val="FFFFFF"/>
                </a:solidFill>
                <a:latin typeface="Radikal 4"/>
                <a:ea typeface="Radikal 4"/>
                <a:cs typeface="Radikal 4"/>
                <a:sym typeface="Radikal 4"/>
              </a:rPr>
              <a:t>Känna med andra</a:t>
            </a:r>
          </a:p>
          <a:p>
            <a:pPr algn="l">
              <a:lnSpc>
                <a:spcPts val="4004"/>
              </a:lnSpc>
            </a:pPr>
          </a:p>
          <a:p>
            <a:pPr algn="l">
              <a:lnSpc>
                <a:spcPts val="4004"/>
              </a:lnSpc>
            </a:pPr>
            <a:r>
              <a:rPr lang="en-US" sz="2860" spc="57">
                <a:solidFill>
                  <a:srgbClr val="FFFFFF"/>
                </a:solidFill>
                <a:latin typeface="Radikal 4"/>
                <a:ea typeface="Radikal 4"/>
                <a:cs typeface="Radikal 4"/>
                <a:sym typeface="Radikal 4"/>
              </a:rPr>
              <a:t>Sympati </a:t>
            </a:r>
          </a:p>
          <a:p>
            <a:pPr algn="l" marL="617582" indent="-308791" lvl="1">
              <a:lnSpc>
                <a:spcPts val="4004"/>
              </a:lnSpc>
              <a:buFont typeface="Arial"/>
              <a:buChar char="•"/>
            </a:pPr>
            <a:r>
              <a:rPr lang="en-US" sz="2860">
                <a:solidFill>
                  <a:srgbClr val="FFFFFF"/>
                </a:solidFill>
                <a:latin typeface="Radikal 4"/>
                <a:ea typeface="Radikal 4"/>
                <a:cs typeface="Radikal 4"/>
                <a:sym typeface="Radikal 4"/>
              </a:rPr>
              <a:t>Förmågan att dela andras känslor</a:t>
            </a:r>
          </a:p>
          <a:p>
            <a:pPr algn="l" marL="617582" indent="-308791" lvl="1">
              <a:lnSpc>
                <a:spcPts val="4004"/>
              </a:lnSpc>
              <a:buFont typeface="Arial"/>
              <a:buChar char="•"/>
            </a:pPr>
            <a:r>
              <a:rPr lang="en-US" sz="2860">
                <a:solidFill>
                  <a:srgbClr val="FFFFFF"/>
                </a:solidFill>
                <a:latin typeface="Radikal 4"/>
                <a:ea typeface="Radikal 4"/>
                <a:cs typeface="Radikal 4"/>
                <a:sym typeface="Radikal 4"/>
              </a:rPr>
              <a:t>Förmågan att gå in i den andras känslomässiga tillstånd</a:t>
            </a:r>
          </a:p>
          <a:p>
            <a:pPr algn="l">
              <a:lnSpc>
                <a:spcPts val="4004"/>
              </a:lnSpc>
            </a:pPr>
          </a:p>
          <a:p>
            <a:pPr algn="l">
              <a:lnSpc>
                <a:spcPts val="4004"/>
              </a:lnSpc>
            </a:pPr>
            <a:r>
              <a:rPr lang="en-US" sz="2860" spc="57">
                <a:solidFill>
                  <a:srgbClr val="FFFFFF"/>
                </a:solidFill>
                <a:latin typeface="Radikal 4"/>
                <a:ea typeface="Radikal 4"/>
                <a:cs typeface="Radikal 4"/>
                <a:sym typeface="Radikal 4"/>
              </a:rPr>
              <a:t>Skillnaden? I empati går man inte in i den andra personens känslor, </a:t>
            </a:r>
          </a:p>
          <a:p>
            <a:pPr algn="l" marL="617582" indent="-308791" lvl="1">
              <a:lnSpc>
                <a:spcPts val="4004"/>
              </a:lnSpc>
              <a:buFont typeface="Arial"/>
              <a:buChar char="•"/>
            </a:pPr>
            <a:r>
              <a:rPr lang="en-US" sz="2860" spc="57">
                <a:solidFill>
                  <a:srgbClr val="FFFFFF"/>
                </a:solidFill>
                <a:latin typeface="Radikal 4"/>
                <a:ea typeface="Radikal 4"/>
                <a:cs typeface="Radikal 4"/>
                <a:sym typeface="Radikal 4"/>
              </a:rPr>
              <a:t>u</a:t>
            </a:r>
            <a:r>
              <a:rPr lang="en-US" sz="2860" spc="57">
                <a:solidFill>
                  <a:srgbClr val="FFFFFF"/>
                </a:solidFill>
                <a:latin typeface="Radikal 4"/>
                <a:ea typeface="Radikal 4"/>
                <a:cs typeface="Radikal 4"/>
                <a:sym typeface="Radikal 4"/>
              </a:rPr>
              <a:t>tan snarare förstår dem, bekräftar och tillåter (inga lösningar behövs)</a:t>
            </a:r>
          </a:p>
          <a:p>
            <a:pPr algn="l">
              <a:lnSpc>
                <a:spcPts val="4004"/>
              </a:lnSpc>
            </a:pP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2020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5736002" y="6059072"/>
            <a:ext cx="1568607" cy="2918339"/>
          </a:xfrm>
          <a:custGeom>
            <a:avLst/>
            <a:gdLst/>
            <a:ahLst/>
            <a:cxnLst/>
            <a:rect r="r" b="b" t="t" l="l"/>
            <a:pathLst>
              <a:path h="2918339" w="1568607">
                <a:moveTo>
                  <a:pt x="0" y="0"/>
                </a:moveTo>
                <a:lnTo>
                  <a:pt x="1568607" y="0"/>
                </a:lnTo>
                <a:lnTo>
                  <a:pt x="1568607" y="2918339"/>
                </a:lnTo>
                <a:lnTo>
                  <a:pt x="0" y="29183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354115" y="2020537"/>
            <a:ext cx="4282423" cy="57785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16"/>
              </a:lnSpc>
            </a:pPr>
            <a:r>
              <a:rPr lang="en-US" sz="2114">
                <a:solidFill>
                  <a:srgbClr val="FFFFFF"/>
                </a:solidFill>
                <a:latin typeface="Radikal 4"/>
                <a:ea typeface="Radikal 4"/>
                <a:cs typeface="Radikal 4"/>
                <a:sym typeface="Radikal 4"/>
              </a:rPr>
              <a:t>Säg vad du känner! Stanna upp för att uttrycka empati mot den unga, i form av text, innan du går vidare till att fråga ut den unga om mer detaljer. </a:t>
            </a:r>
          </a:p>
          <a:p>
            <a:pPr algn="l">
              <a:lnSpc>
                <a:spcPts val="2516"/>
              </a:lnSpc>
            </a:pPr>
          </a:p>
          <a:p>
            <a:pPr algn="l" marL="456599" indent="-228300" lvl="1">
              <a:lnSpc>
                <a:spcPts val="2516"/>
              </a:lnSpc>
              <a:buFont typeface="Arial"/>
              <a:buChar char="•"/>
            </a:pPr>
            <a:r>
              <a:rPr lang="en-US" sz="2114">
                <a:solidFill>
                  <a:srgbClr val="FFFFFF"/>
                </a:solidFill>
                <a:latin typeface="Radikal 4"/>
                <a:ea typeface="Radikal 4"/>
                <a:cs typeface="Radikal 4"/>
                <a:sym typeface="Radikal 4"/>
              </a:rPr>
              <a:t>Granska din egen stil att skriva. Är dina meddelanden fulla av frågor eller hittar du i dem också empatiska meningar? Hur kunde du uttrycka mer empati? </a:t>
            </a:r>
          </a:p>
          <a:p>
            <a:pPr algn="l">
              <a:lnSpc>
                <a:spcPts val="2516"/>
              </a:lnSpc>
            </a:pPr>
          </a:p>
          <a:p>
            <a:pPr algn="l" marL="456599" indent="-228300" lvl="1">
              <a:lnSpc>
                <a:spcPts val="2516"/>
              </a:lnSpc>
              <a:buFont typeface="Arial"/>
              <a:buChar char="•"/>
            </a:pPr>
            <a:r>
              <a:rPr lang="en-US" sz="2114">
                <a:solidFill>
                  <a:srgbClr val="FFFFFF"/>
                </a:solidFill>
                <a:latin typeface="Radikal 4"/>
                <a:ea typeface="Radikal 4"/>
                <a:cs typeface="Radikal 4"/>
                <a:sym typeface="Radikal 4"/>
              </a:rPr>
              <a:t>Hur visar du empati ansikte mot ansikte? Hur skulle dessa medel kunna översättas till textform? </a:t>
            </a:r>
          </a:p>
          <a:p>
            <a:pPr algn="l">
              <a:lnSpc>
                <a:spcPts val="2960"/>
              </a:lnSpc>
            </a:pPr>
          </a:p>
        </p:txBody>
      </p:sp>
      <p:sp>
        <p:nvSpPr>
          <p:cNvPr name="TextBox 4" id="4"/>
          <p:cNvSpPr txBox="true"/>
          <p:nvPr/>
        </p:nvSpPr>
        <p:spPr>
          <a:xfrm rot="0">
            <a:off x="1354115" y="933450"/>
            <a:ext cx="5950494" cy="7962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509"/>
              </a:lnSpc>
            </a:pPr>
            <a:r>
              <a:rPr lang="en-US" sz="4649">
                <a:solidFill>
                  <a:srgbClr val="FFFFFF"/>
                </a:solidFill>
                <a:latin typeface="Radikal 3"/>
                <a:ea typeface="Radikal 3"/>
                <a:cs typeface="Radikal 3"/>
                <a:sym typeface="Radikal 3"/>
              </a:rPr>
              <a:t>Inför mer emapti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8117994" y="1858979"/>
            <a:ext cx="4641998" cy="73993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62"/>
              </a:lnSpc>
            </a:pPr>
            <a:r>
              <a:rPr lang="en-US" sz="2147" spc="42">
                <a:solidFill>
                  <a:srgbClr val="FFFFFF"/>
                </a:solidFill>
                <a:latin typeface="Radikal 4"/>
                <a:ea typeface="Radikal 4"/>
                <a:cs typeface="Radikal 4"/>
                <a:sym typeface="Radikal 4"/>
              </a:rPr>
              <a:t>“Det låter som en riktigt svår situation!”</a:t>
            </a:r>
          </a:p>
          <a:p>
            <a:pPr algn="l">
              <a:lnSpc>
                <a:spcPts val="2362"/>
              </a:lnSpc>
            </a:pPr>
          </a:p>
          <a:p>
            <a:pPr algn="l">
              <a:lnSpc>
                <a:spcPts val="2362"/>
              </a:lnSpc>
            </a:pPr>
            <a:r>
              <a:rPr lang="en-US" sz="2147" spc="42">
                <a:solidFill>
                  <a:srgbClr val="FFFFFF"/>
                </a:solidFill>
                <a:latin typeface="Radikal 4"/>
                <a:ea typeface="Radikal 4"/>
                <a:cs typeface="Radikal 4"/>
                <a:sym typeface="Radikal 4"/>
              </a:rPr>
              <a:t> ”Jag hör hur mycket det belastar dina tankar.” </a:t>
            </a:r>
          </a:p>
          <a:p>
            <a:pPr algn="l">
              <a:lnSpc>
                <a:spcPts val="2362"/>
              </a:lnSpc>
            </a:pPr>
          </a:p>
          <a:p>
            <a:pPr algn="l">
              <a:lnSpc>
                <a:spcPts val="2362"/>
              </a:lnSpc>
            </a:pPr>
            <a:r>
              <a:rPr lang="en-US" sz="2147" spc="42">
                <a:solidFill>
                  <a:srgbClr val="FFFFFF"/>
                </a:solidFill>
                <a:latin typeface="Radikal 4"/>
                <a:ea typeface="Radikal 4"/>
                <a:cs typeface="Radikal 4"/>
                <a:sym typeface="Radikal 4"/>
              </a:rPr>
              <a:t>“Fint att du ville dela det här med mig, jag lyssnar gärna om du vill berätta mera”</a:t>
            </a:r>
          </a:p>
          <a:p>
            <a:pPr algn="l">
              <a:lnSpc>
                <a:spcPts val="2362"/>
              </a:lnSpc>
            </a:pPr>
          </a:p>
          <a:p>
            <a:pPr algn="l">
              <a:lnSpc>
                <a:spcPts val="2362"/>
              </a:lnSpc>
            </a:pPr>
            <a:r>
              <a:rPr lang="en-US" sz="2147" spc="42">
                <a:solidFill>
                  <a:srgbClr val="FFFFFF"/>
                </a:solidFill>
                <a:latin typeface="Radikal 4"/>
                <a:ea typeface="Radikal 4"/>
                <a:cs typeface="Radikal 4"/>
                <a:sym typeface="Radikal 4"/>
              </a:rPr>
              <a:t>”Det måste ha känts riktigt äckligt/dåligt/utmattande att gå igenom det där ensam.”</a:t>
            </a:r>
          </a:p>
          <a:p>
            <a:pPr algn="l">
              <a:lnSpc>
                <a:spcPts val="2362"/>
              </a:lnSpc>
            </a:pPr>
          </a:p>
          <a:p>
            <a:pPr algn="l">
              <a:lnSpc>
                <a:spcPts val="2362"/>
              </a:lnSpc>
            </a:pPr>
            <a:r>
              <a:rPr lang="en-US" sz="2147" spc="42">
                <a:solidFill>
                  <a:srgbClr val="FFFFFF"/>
                </a:solidFill>
                <a:latin typeface="Radikal 4"/>
                <a:ea typeface="Radikal 4"/>
                <a:cs typeface="Radikal 4"/>
                <a:sym typeface="Radikal 4"/>
              </a:rPr>
              <a:t>”Det ä</a:t>
            </a:r>
            <a:r>
              <a:rPr lang="en-US" sz="2147" spc="42">
                <a:solidFill>
                  <a:srgbClr val="FFFFFF"/>
                </a:solidFill>
                <a:latin typeface="Radikal 4"/>
                <a:ea typeface="Radikal 4"/>
                <a:cs typeface="Radikal 4"/>
                <a:sym typeface="Radikal 4"/>
              </a:rPr>
              <a:t>r inte konstigt att krafterna håller på att ta slut, när du har så mycket på gång.” </a:t>
            </a:r>
          </a:p>
          <a:p>
            <a:pPr algn="l">
              <a:lnSpc>
                <a:spcPts val="2362"/>
              </a:lnSpc>
            </a:pPr>
          </a:p>
          <a:p>
            <a:pPr algn="l">
              <a:lnSpc>
                <a:spcPts val="2362"/>
              </a:lnSpc>
            </a:pPr>
            <a:r>
              <a:rPr lang="en-US" sz="2147" spc="42">
                <a:solidFill>
                  <a:srgbClr val="FFFFFF"/>
                </a:solidFill>
                <a:latin typeface="Radikal 4"/>
                <a:ea typeface="Radikal 4"/>
                <a:cs typeface="Radikal 4"/>
                <a:sym typeface="Radikal 4"/>
              </a:rPr>
              <a:t>“Tack att du berättar, det är alltid roligt när du delar med dig av dina tankar”</a:t>
            </a:r>
          </a:p>
          <a:p>
            <a:pPr algn="l">
              <a:lnSpc>
                <a:spcPts val="2455"/>
              </a:lnSpc>
            </a:pPr>
          </a:p>
          <a:p>
            <a:pPr algn="l">
              <a:lnSpc>
                <a:spcPts val="2362"/>
              </a:lnSpc>
            </a:pPr>
            <a:r>
              <a:rPr lang="en-US" sz="2147" spc="42">
                <a:solidFill>
                  <a:srgbClr val="FFFFFF"/>
                </a:solidFill>
                <a:latin typeface="Radikal 4"/>
                <a:ea typeface="Radikal 4"/>
                <a:cs typeface="Radikal 4"/>
                <a:sym typeface="Radikal 4"/>
              </a:rPr>
              <a:t>”Det är helt förståeligt att du känner dig sviken.”</a:t>
            </a:r>
          </a:p>
          <a:p>
            <a:pPr algn="l">
              <a:lnSpc>
                <a:spcPts val="2067"/>
              </a:lnSpc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8117994" y="933450"/>
            <a:ext cx="5950494" cy="7962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509"/>
              </a:lnSpc>
            </a:pPr>
            <a:r>
              <a:rPr lang="en-US" sz="4649">
                <a:solidFill>
                  <a:srgbClr val="FFFFFF"/>
                </a:solidFill>
                <a:latin typeface="Radikal 3"/>
                <a:ea typeface="Radikal 3"/>
                <a:cs typeface="Radikal 3"/>
                <a:sym typeface="Radikal 3"/>
              </a:rPr>
              <a:t>Förslag på emapti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6434440" y="8977411"/>
            <a:ext cx="1649719" cy="1649719"/>
          </a:xfrm>
          <a:custGeom>
            <a:avLst/>
            <a:gdLst/>
            <a:ahLst/>
            <a:cxnLst/>
            <a:rect r="r" b="b" t="t" l="l"/>
            <a:pathLst>
              <a:path h="1649719" w="1649719">
                <a:moveTo>
                  <a:pt x="0" y="0"/>
                </a:moveTo>
                <a:lnTo>
                  <a:pt x="1649720" y="0"/>
                </a:lnTo>
                <a:lnTo>
                  <a:pt x="1649720" y="1649719"/>
                </a:lnTo>
                <a:lnTo>
                  <a:pt x="0" y="164971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13791078" y="5250338"/>
            <a:ext cx="3629238" cy="3727073"/>
            <a:chOff x="0" y="0"/>
            <a:chExt cx="4838983" cy="496943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4838983" cy="4969431"/>
            </a:xfrm>
            <a:custGeom>
              <a:avLst/>
              <a:gdLst/>
              <a:ahLst/>
              <a:cxnLst/>
              <a:rect r="r" b="b" t="t" l="l"/>
              <a:pathLst>
                <a:path h="4969431" w="4838983">
                  <a:moveTo>
                    <a:pt x="0" y="0"/>
                  </a:moveTo>
                  <a:lnTo>
                    <a:pt x="4838983" y="0"/>
                  </a:lnTo>
                  <a:lnTo>
                    <a:pt x="4838983" y="4969431"/>
                  </a:lnTo>
                  <a:lnTo>
                    <a:pt x="0" y="49694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0" id="10"/>
            <p:cNvSpPr txBox="true"/>
            <p:nvPr/>
          </p:nvSpPr>
          <p:spPr>
            <a:xfrm rot="0">
              <a:off x="399768" y="552088"/>
              <a:ext cx="4039447" cy="26894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434"/>
                </a:lnSpc>
                <a:spcBef>
                  <a:spcPct val="0"/>
                </a:spcBef>
              </a:pPr>
              <a:r>
                <a:rPr lang="en-US" b="true" sz="3881">
                  <a:solidFill>
                    <a:srgbClr val="000000"/>
                  </a:solidFill>
                  <a:latin typeface="Radikal 3"/>
                  <a:ea typeface="Radikal 3"/>
                  <a:cs typeface="Radikal 3"/>
                  <a:sym typeface="Radikal 3"/>
                </a:rPr>
                <a:t>“Hur har din dag varit, på riktigt?”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2020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8700" y="5784577"/>
            <a:ext cx="3629238" cy="3727073"/>
          </a:xfrm>
          <a:custGeom>
            <a:avLst/>
            <a:gdLst/>
            <a:ahLst/>
            <a:cxnLst/>
            <a:rect r="r" b="b" t="t" l="l"/>
            <a:pathLst>
              <a:path h="3727073" w="3629238">
                <a:moveTo>
                  <a:pt x="0" y="0"/>
                </a:moveTo>
                <a:lnTo>
                  <a:pt x="3629238" y="0"/>
                </a:lnTo>
                <a:lnTo>
                  <a:pt x="3629238" y="3727073"/>
                </a:lnTo>
                <a:lnTo>
                  <a:pt x="0" y="372707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604294" y="2057503"/>
            <a:ext cx="6136217" cy="3075779"/>
          </a:xfrm>
          <a:custGeom>
            <a:avLst/>
            <a:gdLst/>
            <a:ahLst/>
            <a:cxnLst/>
            <a:rect r="r" b="b" t="t" l="l"/>
            <a:pathLst>
              <a:path h="3075779" w="6136217">
                <a:moveTo>
                  <a:pt x="0" y="0"/>
                </a:moveTo>
                <a:lnTo>
                  <a:pt x="6136217" y="0"/>
                </a:lnTo>
                <a:lnTo>
                  <a:pt x="6136217" y="3075779"/>
                </a:lnTo>
                <a:lnTo>
                  <a:pt x="0" y="307577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854924" y="2153962"/>
            <a:ext cx="6136217" cy="3075779"/>
          </a:xfrm>
          <a:custGeom>
            <a:avLst/>
            <a:gdLst/>
            <a:ahLst/>
            <a:cxnLst/>
            <a:rect r="r" b="b" t="t" l="l"/>
            <a:pathLst>
              <a:path h="3075779" w="6136217">
                <a:moveTo>
                  <a:pt x="0" y="0"/>
                </a:moveTo>
                <a:lnTo>
                  <a:pt x="6136217" y="0"/>
                </a:lnTo>
                <a:lnTo>
                  <a:pt x="6136217" y="3075779"/>
                </a:lnTo>
                <a:lnTo>
                  <a:pt x="0" y="307577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8555130" y="5229741"/>
            <a:ext cx="3641598" cy="4114800"/>
          </a:xfrm>
          <a:custGeom>
            <a:avLst/>
            <a:gdLst/>
            <a:ahLst/>
            <a:cxnLst/>
            <a:rect r="r" b="b" t="t" l="l"/>
            <a:pathLst>
              <a:path h="4114800" w="3641598">
                <a:moveTo>
                  <a:pt x="0" y="0"/>
                </a:moveTo>
                <a:lnTo>
                  <a:pt x="3641598" y="0"/>
                </a:lnTo>
                <a:lnTo>
                  <a:pt x="364159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true" flipV="false" rot="0">
            <a:off x="4657938" y="5229741"/>
            <a:ext cx="3641598" cy="4114800"/>
          </a:xfrm>
          <a:custGeom>
            <a:avLst/>
            <a:gdLst/>
            <a:ahLst/>
            <a:cxnLst/>
            <a:rect r="r" b="b" t="t" l="l"/>
            <a:pathLst>
              <a:path h="4114800" w="3641598">
                <a:moveTo>
                  <a:pt x="3641598" y="0"/>
                </a:moveTo>
                <a:lnTo>
                  <a:pt x="0" y="0"/>
                </a:lnTo>
                <a:lnTo>
                  <a:pt x="0" y="4114800"/>
                </a:lnTo>
                <a:lnTo>
                  <a:pt x="3641598" y="4114800"/>
                </a:lnTo>
                <a:lnTo>
                  <a:pt x="3641598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028700" y="933450"/>
            <a:ext cx="14928718" cy="7962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509"/>
              </a:lnSpc>
            </a:pPr>
            <a:r>
              <a:rPr lang="en-US" sz="4649">
                <a:solidFill>
                  <a:srgbClr val="FFFFFF"/>
                </a:solidFill>
                <a:latin typeface="Radikal 3"/>
                <a:ea typeface="Radikal 3"/>
                <a:cs typeface="Radikal 3"/>
                <a:sym typeface="Radikal 3"/>
              </a:rPr>
              <a:t>Exempel på frågor som för diskussionen vidare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292901" y="6112371"/>
            <a:ext cx="3109125" cy="21397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92"/>
              </a:lnSpc>
              <a:spcBef>
                <a:spcPct val="0"/>
              </a:spcBef>
            </a:pPr>
            <a:r>
              <a:rPr lang="en-US" b="true" sz="3066">
                <a:solidFill>
                  <a:srgbClr val="000000"/>
                </a:solidFill>
                <a:latin typeface="Radikal 3"/>
                <a:ea typeface="Radikal 3"/>
                <a:cs typeface="Radikal 3"/>
                <a:sym typeface="Radikal 3"/>
              </a:rPr>
              <a:t>“Finns det något som händer dig just nu som jag inte ser?”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12777753" y="5912184"/>
            <a:ext cx="5181598" cy="2597276"/>
            <a:chOff x="0" y="0"/>
            <a:chExt cx="6908798" cy="3463035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908798" cy="3463035"/>
            </a:xfrm>
            <a:custGeom>
              <a:avLst/>
              <a:gdLst/>
              <a:ahLst/>
              <a:cxnLst/>
              <a:rect r="r" b="b" t="t" l="l"/>
              <a:pathLst>
                <a:path h="3463035" w="6908798">
                  <a:moveTo>
                    <a:pt x="0" y="0"/>
                  </a:moveTo>
                  <a:lnTo>
                    <a:pt x="6908798" y="0"/>
                  </a:lnTo>
                  <a:lnTo>
                    <a:pt x="6908798" y="3463035"/>
                  </a:lnTo>
                  <a:lnTo>
                    <a:pt x="0" y="34630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1" id="11"/>
            <p:cNvSpPr txBox="true"/>
            <p:nvPr/>
          </p:nvSpPr>
          <p:spPr>
            <a:xfrm rot="0">
              <a:off x="632038" y="895221"/>
              <a:ext cx="5747233" cy="174801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529"/>
                </a:lnSpc>
                <a:spcBef>
                  <a:spcPct val="0"/>
                </a:spcBef>
              </a:pPr>
              <a:r>
                <a:rPr lang="en-US" b="true" sz="2520">
                  <a:solidFill>
                    <a:srgbClr val="000000"/>
                  </a:solidFill>
                  <a:latin typeface="Radikal 3"/>
                  <a:ea typeface="Radikal 3"/>
                  <a:cs typeface="Radikal 3"/>
                  <a:sym typeface="Radikal 3"/>
                </a:rPr>
                <a:t>“Om jag skulle förstå din värld bättre, vad skulle jag behöva veta?”</a:t>
              </a:r>
            </a:p>
          </p:txBody>
        </p:sp>
      </p:grpSp>
      <p:sp>
        <p:nvSpPr>
          <p:cNvPr name="TextBox 12" id="12"/>
          <p:cNvSpPr txBox="true"/>
          <p:nvPr/>
        </p:nvSpPr>
        <p:spPr>
          <a:xfrm rot="-516924">
            <a:off x="5007446" y="6403472"/>
            <a:ext cx="2933702" cy="23961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28"/>
              </a:lnSpc>
              <a:spcBef>
                <a:spcPct val="0"/>
              </a:spcBef>
            </a:pPr>
            <a:r>
              <a:rPr lang="en-US" b="true" sz="2734">
                <a:solidFill>
                  <a:srgbClr val="000000"/>
                </a:solidFill>
                <a:latin typeface="Radikal 3"/>
                <a:ea typeface="Radikal 3"/>
                <a:cs typeface="Radikal 3"/>
                <a:sym typeface="Radikal 3"/>
              </a:rPr>
              <a:t>“Om du fick ändra en sak i vår vardag tillsammans, vad skulle det vara?”</a:t>
            </a:r>
          </a:p>
        </p:txBody>
      </p:sp>
      <p:sp>
        <p:nvSpPr>
          <p:cNvPr name="TextBox 13" id="13"/>
          <p:cNvSpPr txBox="true"/>
          <p:nvPr/>
        </p:nvSpPr>
        <p:spPr>
          <a:xfrm rot="440092">
            <a:off x="8821297" y="6421701"/>
            <a:ext cx="3123525" cy="23961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28"/>
              </a:lnSpc>
              <a:spcBef>
                <a:spcPct val="0"/>
              </a:spcBef>
            </a:pPr>
            <a:r>
              <a:rPr lang="en-US" b="true" sz="2734">
                <a:solidFill>
                  <a:srgbClr val="000000"/>
                </a:solidFill>
                <a:latin typeface="Radikal 3"/>
                <a:ea typeface="Radikal 3"/>
                <a:cs typeface="Radikal 3"/>
                <a:sym typeface="Radikal 3"/>
              </a:rPr>
              <a:t>“Finns det något jag gör som faktiskt hjälper dig, som jag borde göra mer av?”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7702576" y="2804906"/>
            <a:ext cx="4611520" cy="16837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72"/>
              </a:lnSpc>
              <a:spcBef>
                <a:spcPct val="0"/>
              </a:spcBef>
            </a:pPr>
            <a:r>
              <a:rPr lang="en-US" b="true" sz="2408">
                <a:solidFill>
                  <a:srgbClr val="000000"/>
                </a:solidFill>
                <a:latin typeface="Radikal 3"/>
                <a:ea typeface="Radikal 3"/>
                <a:cs typeface="Radikal 3"/>
                <a:sym typeface="Radikal 3"/>
              </a:rPr>
              <a:t>“Om du någon gång skulle må riktigt dåligt – hur skulle du vilja att jag märkte det och fanns där?”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515512" y="2757690"/>
            <a:ext cx="4412699" cy="16182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44"/>
              </a:lnSpc>
              <a:spcBef>
                <a:spcPct val="0"/>
              </a:spcBef>
            </a:pPr>
            <a:r>
              <a:rPr lang="en-US" b="true" sz="3103">
                <a:solidFill>
                  <a:srgbClr val="000000"/>
                </a:solidFill>
                <a:latin typeface="Radikal 3"/>
                <a:ea typeface="Radikal 3"/>
                <a:cs typeface="Radikal 3"/>
                <a:sym typeface="Radikal 3"/>
              </a:rPr>
              <a:t>“Vad ger dig energi – sådant som får dig att må lite bättre?”</a:t>
            </a:r>
          </a:p>
        </p:txBody>
      </p:sp>
      <p:sp>
        <p:nvSpPr>
          <p:cNvPr name="Freeform 16" id="16"/>
          <p:cNvSpPr/>
          <p:nvPr/>
        </p:nvSpPr>
        <p:spPr>
          <a:xfrm flipH="false" flipV="false" rot="0">
            <a:off x="16434440" y="9007426"/>
            <a:ext cx="1649719" cy="1649719"/>
          </a:xfrm>
          <a:custGeom>
            <a:avLst/>
            <a:gdLst/>
            <a:ahLst/>
            <a:cxnLst/>
            <a:rect r="r" b="b" t="t" l="l"/>
            <a:pathLst>
              <a:path h="1649719" w="1649719">
                <a:moveTo>
                  <a:pt x="0" y="0"/>
                </a:moveTo>
                <a:lnTo>
                  <a:pt x="1649720" y="0"/>
                </a:lnTo>
                <a:lnTo>
                  <a:pt x="1649720" y="1649719"/>
                </a:lnTo>
                <a:lnTo>
                  <a:pt x="0" y="164971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2020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2812291"/>
            <a:ext cx="16424762" cy="49587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10"/>
              </a:lnSpc>
            </a:pPr>
            <a:r>
              <a:rPr lang="en-US" sz="3150">
                <a:solidFill>
                  <a:srgbClr val="FFFFFF"/>
                </a:solidFill>
                <a:latin typeface="Radikal 4"/>
                <a:ea typeface="Radikal 4"/>
                <a:cs typeface="Radikal 4"/>
                <a:sym typeface="Radikal 4"/>
              </a:rPr>
              <a:t>“Mitt huvud sprängs och jag pysty inte vara kvar i skolan mera.”</a:t>
            </a:r>
          </a:p>
          <a:p>
            <a:pPr algn="l">
              <a:lnSpc>
                <a:spcPts val="4410"/>
              </a:lnSpc>
            </a:pPr>
          </a:p>
          <a:p>
            <a:pPr algn="l">
              <a:lnSpc>
                <a:spcPts val="4410"/>
              </a:lnSpc>
            </a:pPr>
            <a:r>
              <a:rPr lang="en-US" sz="3150">
                <a:solidFill>
                  <a:srgbClr val="FFFFFF"/>
                </a:solidFill>
                <a:latin typeface="Radikal 4"/>
                <a:ea typeface="Radikal 4"/>
                <a:cs typeface="Radikal 4"/>
                <a:sym typeface="Radikal 4"/>
              </a:rPr>
              <a:t>“Shit”</a:t>
            </a:r>
          </a:p>
          <a:p>
            <a:pPr algn="l">
              <a:lnSpc>
                <a:spcPts val="4410"/>
              </a:lnSpc>
            </a:pPr>
          </a:p>
          <a:p>
            <a:pPr algn="l">
              <a:lnSpc>
                <a:spcPts val="4410"/>
              </a:lnSpc>
            </a:pPr>
            <a:r>
              <a:rPr lang="en-US" sz="3150">
                <a:solidFill>
                  <a:srgbClr val="FFFFFF"/>
                </a:solidFill>
                <a:latin typeface="Radikal 4"/>
                <a:ea typeface="Radikal 4"/>
                <a:cs typeface="Radikal 4"/>
                <a:sym typeface="Radikal 4"/>
              </a:rPr>
              <a:t>“Ovwf slept”</a:t>
            </a:r>
          </a:p>
          <a:p>
            <a:pPr algn="l">
              <a:lnSpc>
                <a:spcPts val="4410"/>
              </a:lnSpc>
            </a:pPr>
          </a:p>
          <a:p>
            <a:pPr algn="l">
              <a:lnSpc>
                <a:spcPts val="4410"/>
              </a:lnSpc>
            </a:pPr>
            <a:r>
              <a:rPr lang="en-US" sz="3150">
                <a:solidFill>
                  <a:srgbClr val="FFFFFF"/>
                </a:solidFill>
                <a:latin typeface="Radikal 4"/>
                <a:ea typeface="Radikal 4"/>
                <a:cs typeface="Radikal 4"/>
                <a:sym typeface="Radikal 4"/>
              </a:rPr>
              <a:t>“Mmmmhmgmg”</a:t>
            </a:r>
          </a:p>
          <a:p>
            <a:pPr algn="l">
              <a:lnSpc>
                <a:spcPts val="4410"/>
              </a:lnSpc>
            </a:pPr>
          </a:p>
          <a:p>
            <a:pPr algn="l">
              <a:lnSpc>
                <a:spcPts val="4410"/>
              </a:lnSpc>
            </a:pPr>
            <a:r>
              <a:rPr lang="en-US" sz="3150">
                <a:solidFill>
                  <a:srgbClr val="FFFFFF"/>
                </a:solidFill>
                <a:latin typeface="Radikal 4"/>
                <a:ea typeface="Radikal 4"/>
                <a:cs typeface="Radikal 4"/>
                <a:sym typeface="Radikal 4"/>
              </a:rPr>
              <a:t>“I lowkey feel like doing somthing bad” 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0610791" y="3877763"/>
            <a:ext cx="5003442" cy="3039591"/>
          </a:xfrm>
          <a:custGeom>
            <a:avLst/>
            <a:gdLst/>
            <a:ahLst/>
            <a:cxnLst/>
            <a:rect r="r" b="b" t="t" l="l"/>
            <a:pathLst>
              <a:path h="3039591" w="5003442">
                <a:moveTo>
                  <a:pt x="0" y="0"/>
                </a:moveTo>
                <a:lnTo>
                  <a:pt x="5003442" y="0"/>
                </a:lnTo>
                <a:lnTo>
                  <a:pt x="5003442" y="3039591"/>
                </a:lnTo>
                <a:lnTo>
                  <a:pt x="0" y="303959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028700" y="1848930"/>
            <a:ext cx="16230600" cy="5391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10"/>
              </a:lnSpc>
            </a:pPr>
            <a:r>
              <a:rPr lang="en-US" sz="3150">
                <a:solidFill>
                  <a:srgbClr val="FFFFFF"/>
                </a:solidFill>
                <a:latin typeface="Radikal 4"/>
                <a:ea typeface="Radikal 4"/>
                <a:cs typeface="Radikal 4"/>
                <a:sym typeface="Radikal 4"/>
              </a:rPr>
              <a:t>Fundera i par: Hur skulle du svara?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28700" y="933450"/>
            <a:ext cx="16618924" cy="7962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509"/>
              </a:lnSpc>
            </a:pPr>
            <a:r>
              <a:rPr lang="en-US" sz="4649">
                <a:solidFill>
                  <a:srgbClr val="FFFFFF"/>
                </a:solidFill>
                <a:latin typeface="Radikal 3"/>
                <a:ea typeface="Radikal 3"/>
                <a:cs typeface="Radikal 3"/>
                <a:sym typeface="Radikal 3"/>
              </a:rPr>
              <a:t>Övning 1: Svara med emapti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7704329"/>
            <a:ext cx="16618924" cy="21964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10"/>
              </a:lnSpc>
            </a:pPr>
          </a:p>
          <a:p>
            <a:pPr algn="l">
              <a:lnSpc>
                <a:spcPts val="4410"/>
              </a:lnSpc>
            </a:pPr>
            <a:r>
              <a:rPr lang="en-US" sz="3150">
                <a:solidFill>
                  <a:srgbClr val="FFFFFF"/>
                </a:solidFill>
                <a:latin typeface="Radikal 4"/>
                <a:ea typeface="Radikal 4"/>
                <a:cs typeface="Radikal 4"/>
                <a:sym typeface="Radikal 4"/>
              </a:rPr>
              <a:t>D</a:t>
            </a:r>
            <a:r>
              <a:rPr lang="en-US" sz="3150">
                <a:solidFill>
                  <a:srgbClr val="FFFFFF"/>
                </a:solidFill>
                <a:latin typeface="Radikal 4"/>
                <a:ea typeface="Radikal 4"/>
                <a:cs typeface="Radikal 4"/>
                <a:sym typeface="Radikal 4"/>
              </a:rPr>
              <a:t>ela svaren med gruppen brevid. Vilka svar öppnar för vidare samtal? Vilka stänger samtalet?</a:t>
            </a:r>
          </a:p>
          <a:p>
            <a:pPr algn="l">
              <a:lnSpc>
                <a:spcPts val="4410"/>
              </a:lnSpc>
            </a:pP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6434440" y="9075932"/>
            <a:ext cx="1649719" cy="1649719"/>
          </a:xfrm>
          <a:custGeom>
            <a:avLst/>
            <a:gdLst/>
            <a:ahLst/>
            <a:cxnLst/>
            <a:rect r="r" b="b" t="t" l="l"/>
            <a:pathLst>
              <a:path h="1649719" w="1649719">
                <a:moveTo>
                  <a:pt x="0" y="0"/>
                </a:moveTo>
                <a:lnTo>
                  <a:pt x="1649720" y="0"/>
                </a:lnTo>
                <a:lnTo>
                  <a:pt x="1649720" y="1649719"/>
                </a:lnTo>
                <a:lnTo>
                  <a:pt x="0" y="164971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DAG3z8JENFo</dc:identifier>
  <dcterms:modified xsi:type="dcterms:W3CDTF">2011-08-01T06:04:30Z</dcterms:modified>
  <cp:revision>1</cp:revision>
  <dc:title>Skapa kontakt med tonåringar via text - Empatiskt lyssnande - SEKAISIN</dc:title>
</cp:coreProperties>
</file>